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3"/>
  </p:notesMasterIdLst>
  <p:sldIdLst>
    <p:sldId id="256" r:id="rId2"/>
    <p:sldId id="257" r:id="rId3"/>
    <p:sldId id="262" r:id="rId4"/>
    <p:sldId id="276" r:id="rId5"/>
    <p:sldId id="277" r:id="rId6"/>
    <p:sldId id="260" r:id="rId7"/>
    <p:sldId id="259" r:id="rId8"/>
    <p:sldId id="279" r:id="rId9"/>
    <p:sldId id="280" r:id="rId10"/>
    <p:sldId id="284" r:id="rId11"/>
    <p:sldId id="285" r:id="rId12"/>
    <p:sldId id="289" r:id="rId13"/>
    <p:sldId id="288" r:id="rId14"/>
    <p:sldId id="287" r:id="rId15"/>
    <p:sldId id="291" r:id="rId16"/>
    <p:sldId id="292" r:id="rId17"/>
    <p:sldId id="295" r:id="rId18"/>
    <p:sldId id="296" r:id="rId19"/>
    <p:sldId id="297" r:id="rId20"/>
    <p:sldId id="282" r:id="rId21"/>
    <p:sldId id="261" r:id="rId22"/>
    <p:sldId id="281" r:id="rId23"/>
    <p:sldId id="283" r:id="rId24"/>
    <p:sldId id="271" r:id="rId25"/>
    <p:sldId id="299" r:id="rId26"/>
    <p:sldId id="300" r:id="rId27"/>
    <p:sldId id="301" r:id="rId28"/>
    <p:sldId id="302" r:id="rId29"/>
    <p:sldId id="303" r:id="rId30"/>
    <p:sldId id="305" r:id="rId31"/>
    <p:sldId id="306" r:id="rId32"/>
    <p:sldId id="307" r:id="rId33"/>
    <p:sldId id="308" r:id="rId34"/>
    <p:sldId id="309" r:id="rId35"/>
    <p:sldId id="310" r:id="rId36"/>
    <p:sldId id="311" r:id="rId37"/>
    <p:sldId id="312" r:id="rId38"/>
    <p:sldId id="272" r:id="rId39"/>
    <p:sldId id="273" r:id="rId40"/>
    <p:sldId id="274" r:id="rId41"/>
    <p:sldId id="275" r:id="rId42"/>
  </p:sldIdLst>
  <p:sldSz cx="9144000" cy="5143500" type="screen16x9"/>
  <p:notesSz cx="6858000" cy="9144000"/>
  <p:embeddedFontLst>
    <p:embeddedFont>
      <p:font typeface="Playfair Display" charset="0"/>
      <p:regular r:id="rId44"/>
      <p:bold r:id="rId45"/>
      <p:italic r:id="rId46"/>
      <p:boldItalic r:id="rId47"/>
    </p:embeddedFont>
    <p:embeddedFont>
      <p:font typeface="Lato"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516" y="66"/>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b8aee48c28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b8aee48c28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b8aee48c28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b8aee48c28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6B782CDE-608E-4428-848B-B30F1B1F84C0}" type="slidenum">
              <a:rPr lang="en-US" smtClean="0"/>
              <a:pPr/>
              <a:t>34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a:off x="733219" y="2235351"/>
            <a:ext cx="385200" cy="0"/>
          </a:xfrm>
          <a:prstGeom prst="straightConnector1">
            <a:avLst/>
          </a:prstGeom>
          <a:noFill/>
          <a:ln w="28575" cap="flat" cmpd="sng">
            <a:solidFill>
              <a:schemeClr val="dk1"/>
            </a:solidFill>
            <a:prstDash val="solid"/>
            <a:round/>
            <a:headEnd type="none" w="sm" len="sm"/>
            <a:tailEnd type="none" w="sm" len="sm"/>
          </a:ln>
        </p:spPr>
      </p:cxnSp>
      <p:sp>
        <p:nvSpPr>
          <p:cNvPr id="13" name="Google Shape;13;p2"/>
          <p:cNvSpPr txBox="1">
            <a:spLocks noGrp="1"/>
          </p:cNvSpPr>
          <p:nvPr>
            <p:ph type="ctrTitle"/>
          </p:nvPr>
        </p:nvSpPr>
        <p:spPr>
          <a:xfrm>
            <a:off x="630600" y="136800"/>
            <a:ext cx="7893000" cy="1853700"/>
          </a:xfrm>
          <a:prstGeom prst="rect">
            <a:avLst/>
          </a:prstGeom>
        </p:spPr>
        <p:txBody>
          <a:bodyPr spcFirstLastPara="1" wrap="square" lIns="91425" tIns="91425" rIns="91425" bIns="91425" anchor="b" anchorCtr="0">
            <a:normAutofit/>
          </a:bodyPr>
          <a:lstStyle>
            <a:lvl1pPr lvl="0">
              <a:spcBef>
                <a:spcPts val="100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4" name="Google Shape;14;p2"/>
          <p:cNvSpPr txBox="1">
            <a:spLocks noGrp="1"/>
          </p:cNvSpPr>
          <p:nvPr>
            <p:ph type="subTitle" idx="1"/>
          </p:nvPr>
        </p:nvSpPr>
        <p:spPr>
          <a:xfrm>
            <a:off x="630600" y="3228375"/>
            <a:ext cx="7893000" cy="1274100"/>
          </a:xfrm>
          <a:prstGeom prst="rect">
            <a:avLst/>
          </a:prstGeom>
        </p:spPr>
        <p:txBody>
          <a:bodyPr spcFirstLastPara="1" wrap="square" lIns="91425" tIns="91425" rIns="91425" bIns="91425" anchor="b" anchorCtr="0">
            <a:normAutofit/>
          </a:bodyPr>
          <a:lstStyle>
            <a:lvl1pPr lvl="0">
              <a:lnSpc>
                <a:spcPct val="100000"/>
              </a:lnSpc>
              <a:spcBef>
                <a:spcPts val="1000"/>
              </a:spcBef>
              <a:spcAft>
                <a:spcPts val="0"/>
              </a:spcAft>
              <a:buClr>
                <a:schemeClr val="accent6"/>
              </a:buClr>
              <a:buSzPts val="2400"/>
              <a:buNone/>
              <a:defRPr sz="2400">
                <a:solidFill>
                  <a:schemeClr val="accent6"/>
                </a:solidFill>
              </a:defRPr>
            </a:lvl1pPr>
            <a:lvl2pPr lvl="1">
              <a:lnSpc>
                <a:spcPct val="100000"/>
              </a:lnSpc>
              <a:spcBef>
                <a:spcPts val="0"/>
              </a:spcBef>
              <a:spcAft>
                <a:spcPts val="0"/>
              </a:spcAft>
              <a:buClr>
                <a:schemeClr val="accent6"/>
              </a:buClr>
              <a:buSzPts val="2400"/>
              <a:buNone/>
              <a:defRPr sz="2400">
                <a:solidFill>
                  <a:schemeClr val="accent6"/>
                </a:solidFill>
              </a:defRPr>
            </a:lvl2pPr>
            <a:lvl3pPr lvl="2">
              <a:lnSpc>
                <a:spcPct val="100000"/>
              </a:lnSpc>
              <a:spcBef>
                <a:spcPts val="0"/>
              </a:spcBef>
              <a:spcAft>
                <a:spcPts val="0"/>
              </a:spcAft>
              <a:buClr>
                <a:schemeClr val="accent6"/>
              </a:buClr>
              <a:buSzPts val="2400"/>
              <a:buNone/>
              <a:defRPr sz="2400">
                <a:solidFill>
                  <a:schemeClr val="accent6"/>
                </a:solidFill>
              </a:defRPr>
            </a:lvl3pPr>
            <a:lvl4pPr lvl="3">
              <a:lnSpc>
                <a:spcPct val="100000"/>
              </a:lnSpc>
              <a:spcBef>
                <a:spcPts val="0"/>
              </a:spcBef>
              <a:spcAft>
                <a:spcPts val="0"/>
              </a:spcAft>
              <a:buClr>
                <a:schemeClr val="accent6"/>
              </a:buClr>
              <a:buSzPts val="2400"/>
              <a:buNone/>
              <a:defRPr sz="2400">
                <a:solidFill>
                  <a:schemeClr val="accent6"/>
                </a:solidFill>
              </a:defRPr>
            </a:lvl4pPr>
            <a:lvl5pPr lvl="4">
              <a:lnSpc>
                <a:spcPct val="100000"/>
              </a:lnSpc>
              <a:spcBef>
                <a:spcPts val="0"/>
              </a:spcBef>
              <a:spcAft>
                <a:spcPts val="0"/>
              </a:spcAft>
              <a:buClr>
                <a:schemeClr val="accent6"/>
              </a:buClr>
              <a:buSzPts val="2400"/>
              <a:buNone/>
              <a:defRPr sz="2400">
                <a:solidFill>
                  <a:schemeClr val="accent6"/>
                </a:solidFill>
              </a:defRPr>
            </a:lvl5pPr>
            <a:lvl6pPr lvl="5">
              <a:lnSpc>
                <a:spcPct val="100000"/>
              </a:lnSpc>
              <a:spcBef>
                <a:spcPts val="0"/>
              </a:spcBef>
              <a:spcAft>
                <a:spcPts val="0"/>
              </a:spcAft>
              <a:buClr>
                <a:schemeClr val="accent6"/>
              </a:buClr>
              <a:buSzPts val="2400"/>
              <a:buNone/>
              <a:defRPr sz="2400">
                <a:solidFill>
                  <a:schemeClr val="accent6"/>
                </a:solidFill>
              </a:defRPr>
            </a:lvl6pPr>
            <a:lvl7pPr lvl="6">
              <a:lnSpc>
                <a:spcPct val="100000"/>
              </a:lnSpc>
              <a:spcBef>
                <a:spcPts val="0"/>
              </a:spcBef>
              <a:spcAft>
                <a:spcPts val="0"/>
              </a:spcAft>
              <a:buClr>
                <a:schemeClr val="accent6"/>
              </a:buClr>
              <a:buSzPts val="2400"/>
              <a:buNone/>
              <a:defRPr sz="2400">
                <a:solidFill>
                  <a:schemeClr val="accent6"/>
                </a:solidFill>
              </a:defRPr>
            </a:lvl7pPr>
            <a:lvl8pPr lvl="7">
              <a:lnSpc>
                <a:spcPct val="100000"/>
              </a:lnSpc>
              <a:spcBef>
                <a:spcPts val="0"/>
              </a:spcBef>
              <a:spcAft>
                <a:spcPts val="0"/>
              </a:spcAft>
              <a:buClr>
                <a:schemeClr val="accent6"/>
              </a:buClr>
              <a:buSzPts val="2400"/>
              <a:buNone/>
              <a:defRPr sz="2400">
                <a:solidFill>
                  <a:schemeClr val="accent6"/>
                </a:solidFill>
              </a:defRPr>
            </a:lvl8pPr>
            <a:lvl9pPr lvl="8">
              <a:lnSpc>
                <a:spcPct val="100000"/>
              </a:lnSpc>
              <a:spcBef>
                <a:spcPts val="0"/>
              </a:spcBef>
              <a:spcAft>
                <a:spcPts val="0"/>
              </a:spcAft>
              <a:buClr>
                <a:schemeClr val="accent6"/>
              </a:buClr>
              <a:buSzPts val="2400"/>
              <a:buNone/>
              <a:defRPr sz="2400">
                <a:solidFill>
                  <a:schemeClr val="accent6"/>
                </a:solidFill>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6"/>
        <p:cNvGrpSpPr/>
        <p:nvPr/>
      </p:nvGrpSpPr>
      <p:grpSpPr>
        <a:xfrm>
          <a:off x="0" y="0"/>
          <a:ext cx="0" cy="0"/>
          <a:chOff x="0" y="0"/>
          <a:chExt cx="0" cy="0"/>
        </a:xfrm>
      </p:grpSpPr>
      <p:sp>
        <p:nvSpPr>
          <p:cNvPr id="57" name="Google Shape;57;p11"/>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1"/>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txBox="1">
            <a:spLocks noGrp="1"/>
          </p:cNvSpPr>
          <p:nvPr>
            <p:ph type="title" hasCustomPrompt="1"/>
          </p:nvPr>
        </p:nvSpPr>
        <p:spPr>
          <a:xfrm>
            <a:off x="586725" y="1353788"/>
            <a:ext cx="79707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6"/>
              </a:buClr>
              <a:buSzPts val="10800"/>
              <a:buNone/>
              <a:defRPr sz="10800">
                <a:solidFill>
                  <a:schemeClr val="accent6"/>
                </a:solidFill>
              </a:defRPr>
            </a:lvl1pPr>
            <a:lvl2pPr lvl="1" algn="ctr">
              <a:spcBef>
                <a:spcPts val="0"/>
              </a:spcBef>
              <a:spcAft>
                <a:spcPts val="0"/>
              </a:spcAft>
              <a:buClr>
                <a:schemeClr val="accent6"/>
              </a:buClr>
              <a:buSzPts val="10800"/>
              <a:buNone/>
              <a:defRPr sz="10800">
                <a:solidFill>
                  <a:schemeClr val="accent6"/>
                </a:solidFill>
              </a:defRPr>
            </a:lvl2pPr>
            <a:lvl3pPr lvl="2" algn="ctr">
              <a:spcBef>
                <a:spcPts val="0"/>
              </a:spcBef>
              <a:spcAft>
                <a:spcPts val="0"/>
              </a:spcAft>
              <a:buClr>
                <a:schemeClr val="accent6"/>
              </a:buClr>
              <a:buSzPts val="10800"/>
              <a:buNone/>
              <a:defRPr sz="10800">
                <a:solidFill>
                  <a:schemeClr val="accent6"/>
                </a:solidFill>
              </a:defRPr>
            </a:lvl3pPr>
            <a:lvl4pPr lvl="3" algn="ctr">
              <a:spcBef>
                <a:spcPts val="0"/>
              </a:spcBef>
              <a:spcAft>
                <a:spcPts val="0"/>
              </a:spcAft>
              <a:buClr>
                <a:schemeClr val="accent6"/>
              </a:buClr>
              <a:buSzPts val="10800"/>
              <a:buNone/>
              <a:defRPr sz="10800">
                <a:solidFill>
                  <a:schemeClr val="accent6"/>
                </a:solidFill>
              </a:defRPr>
            </a:lvl4pPr>
            <a:lvl5pPr lvl="4" algn="ctr">
              <a:spcBef>
                <a:spcPts val="0"/>
              </a:spcBef>
              <a:spcAft>
                <a:spcPts val="0"/>
              </a:spcAft>
              <a:buClr>
                <a:schemeClr val="accent6"/>
              </a:buClr>
              <a:buSzPts val="10800"/>
              <a:buNone/>
              <a:defRPr sz="10800">
                <a:solidFill>
                  <a:schemeClr val="accent6"/>
                </a:solidFill>
              </a:defRPr>
            </a:lvl5pPr>
            <a:lvl6pPr lvl="5" algn="ctr">
              <a:spcBef>
                <a:spcPts val="0"/>
              </a:spcBef>
              <a:spcAft>
                <a:spcPts val="0"/>
              </a:spcAft>
              <a:buClr>
                <a:schemeClr val="accent6"/>
              </a:buClr>
              <a:buSzPts val="10800"/>
              <a:buNone/>
              <a:defRPr sz="10800">
                <a:solidFill>
                  <a:schemeClr val="accent6"/>
                </a:solidFill>
              </a:defRPr>
            </a:lvl6pPr>
            <a:lvl7pPr lvl="6" algn="ctr">
              <a:spcBef>
                <a:spcPts val="0"/>
              </a:spcBef>
              <a:spcAft>
                <a:spcPts val="0"/>
              </a:spcAft>
              <a:buClr>
                <a:schemeClr val="accent6"/>
              </a:buClr>
              <a:buSzPts val="10800"/>
              <a:buNone/>
              <a:defRPr sz="10800">
                <a:solidFill>
                  <a:schemeClr val="accent6"/>
                </a:solidFill>
              </a:defRPr>
            </a:lvl7pPr>
            <a:lvl8pPr lvl="7" algn="ctr">
              <a:spcBef>
                <a:spcPts val="0"/>
              </a:spcBef>
              <a:spcAft>
                <a:spcPts val="0"/>
              </a:spcAft>
              <a:buClr>
                <a:schemeClr val="accent6"/>
              </a:buClr>
              <a:buSzPts val="10800"/>
              <a:buNone/>
              <a:defRPr sz="10800">
                <a:solidFill>
                  <a:schemeClr val="accent6"/>
                </a:solidFill>
              </a:defRPr>
            </a:lvl8pPr>
            <a:lvl9pPr lvl="8" algn="ctr">
              <a:spcBef>
                <a:spcPts val="0"/>
              </a:spcBef>
              <a:spcAft>
                <a:spcPts val="0"/>
              </a:spcAft>
              <a:buClr>
                <a:schemeClr val="accent6"/>
              </a:buClr>
              <a:buSzPts val="10800"/>
              <a:buNone/>
              <a:defRPr sz="10800">
                <a:solidFill>
                  <a:schemeClr val="accent6"/>
                </a:solidFill>
              </a:defRPr>
            </a:lvl9pPr>
          </a:lstStyle>
          <a:p>
            <a:r>
              <a:t>xx%</a:t>
            </a:r>
          </a:p>
        </p:txBody>
      </p:sp>
      <p:sp>
        <p:nvSpPr>
          <p:cNvPr id="60" name="Google Shape;60;p11"/>
          <p:cNvSpPr txBox="1">
            <a:spLocks noGrp="1"/>
          </p:cNvSpPr>
          <p:nvPr>
            <p:ph type="body" idx="1"/>
          </p:nvPr>
        </p:nvSpPr>
        <p:spPr>
          <a:xfrm>
            <a:off x="586725" y="2968388"/>
            <a:ext cx="79707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1" name="Google Shape;6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457200" y="4812507"/>
            <a:ext cx="2133600" cy="273844"/>
          </a:xfrm>
          <a:prstGeom prst="rect">
            <a:avLst/>
          </a:prstGeom>
        </p:spPr>
        <p:txBody>
          <a:bodyPr/>
          <a:lstStyle/>
          <a:p>
            <a:fld id="{A9C3E0DB-4687-4F9D-A14D-3914018A1E4F}" type="datetimeFigureOut">
              <a:rPr lang="en-US" smtClean="0"/>
              <a:pPr/>
              <a:t>6/30/2021</a:t>
            </a:fld>
            <a:endParaRPr lang="en-US"/>
          </a:p>
        </p:txBody>
      </p:sp>
      <p:sp>
        <p:nvSpPr>
          <p:cNvPr id="5" name="Footer Placeholder 4"/>
          <p:cNvSpPr>
            <a:spLocks noGrp="1"/>
          </p:cNvSpPr>
          <p:nvPr>
            <p:ph type="ftr" sz="quarter" idx="11"/>
          </p:nvPr>
        </p:nvSpPr>
        <p:spPr>
          <a:xfrm>
            <a:off x="3124200" y="4812507"/>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FD6C27E-52C8-44C6-91D5-0259250505E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title"/>
          </p:nvPr>
        </p:nvSpPr>
        <p:spPr>
          <a:xfrm>
            <a:off x="509550" y="1921350"/>
            <a:ext cx="8124900" cy="1300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p:nvPr/>
        </p:nvSpPr>
        <p:spPr>
          <a:xfrm>
            <a:off x="-125" y="5045700"/>
            <a:ext cx="9144000" cy="97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 name="Google Shape;23;p4"/>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4" name="Google Shape;24;p4"/>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4"/>
          <p:cNvSpPr txBox="1">
            <a:spLocks noGrp="1"/>
          </p:cNvSpPr>
          <p:nvPr>
            <p:ph type="body" idx="1"/>
          </p:nvPr>
        </p:nvSpPr>
        <p:spPr>
          <a:xfrm>
            <a:off x="311700" y="1417800"/>
            <a:ext cx="8520600" cy="3150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cxnSp>
        <p:nvCxnSpPr>
          <p:cNvPr id="28" name="Google Shape;28;p5"/>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9" name="Google Shape;29;p5"/>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5"/>
          <p:cNvSpPr txBox="1">
            <a:spLocks noGrp="1"/>
          </p:cNvSpPr>
          <p:nvPr>
            <p:ph type="body" idx="1"/>
          </p:nvPr>
        </p:nvSpPr>
        <p:spPr>
          <a:xfrm>
            <a:off x="311700" y="1417950"/>
            <a:ext cx="3999900" cy="3150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5"/>
          <p:cNvSpPr txBox="1">
            <a:spLocks noGrp="1"/>
          </p:cNvSpPr>
          <p:nvPr>
            <p:ph type="body" idx="2"/>
          </p:nvPr>
        </p:nvSpPr>
        <p:spPr>
          <a:xfrm>
            <a:off x="4832400" y="1417950"/>
            <a:ext cx="3999900" cy="3150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cxnSp>
        <p:nvCxnSpPr>
          <p:cNvPr id="37" name="Google Shape;37;p7"/>
          <p:cNvCxnSpPr/>
          <p:nvPr/>
        </p:nvCxnSpPr>
        <p:spPr>
          <a:xfrm>
            <a:off x="411044" y="1417772"/>
            <a:ext cx="385200" cy="0"/>
          </a:xfrm>
          <a:prstGeom prst="straightConnector1">
            <a:avLst/>
          </a:prstGeom>
          <a:noFill/>
          <a:ln w="28575" cap="flat" cmpd="sng">
            <a:solidFill>
              <a:schemeClr val="dk1"/>
            </a:solidFill>
            <a:prstDash val="solid"/>
            <a:round/>
            <a:headEnd type="none" w="sm" len="sm"/>
            <a:tailEnd type="none" w="sm" len="sm"/>
          </a:ln>
        </p:spPr>
      </p:cxnSp>
      <p:sp>
        <p:nvSpPr>
          <p:cNvPr id="38" name="Google Shape;38;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9" name="Google Shape;39;p7"/>
          <p:cNvSpPr txBox="1">
            <a:spLocks noGrp="1"/>
          </p:cNvSpPr>
          <p:nvPr>
            <p:ph type="body" idx="1"/>
          </p:nvPr>
        </p:nvSpPr>
        <p:spPr>
          <a:xfrm>
            <a:off x="311700" y="1640350"/>
            <a:ext cx="2808000" cy="29289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8"/>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45" name="Google Shape;4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 name="Google Shape;4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9" name="Google Shape;49;p9"/>
          <p:cNvSpPr txBox="1">
            <a:spLocks noGrp="1"/>
          </p:cNvSpPr>
          <p:nvPr>
            <p:ph type="title"/>
          </p:nvPr>
        </p:nvSpPr>
        <p:spPr>
          <a:xfrm>
            <a:off x="265500" y="1084625"/>
            <a:ext cx="4045200" cy="17070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0" name="Google Shape;50;p9"/>
          <p:cNvSpPr txBox="1">
            <a:spLocks noGrp="1"/>
          </p:cNvSpPr>
          <p:nvPr>
            <p:ph type="subTitle" idx="1"/>
          </p:nvPr>
        </p:nvSpPr>
        <p:spPr>
          <a:xfrm>
            <a:off x="265500" y="2845200"/>
            <a:ext cx="4045200" cy="14217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6"/>
              </a:buClr>
              <a:buSzPts val="2100"/>
              <a:buNone/>
              <a:defRPr sz="2100">
                <a:solidFill>
                  <a:schemeClr val="accent6"/>
                </a:solidFill>
              </a:defRPr>
            </a:lvl1pPr>
            <a:lvl2pPr lvl="1" algn="ctr">
              <a:lnSpc>
                <a:spcPct val="100000"/>
              </a:lnSpc>
              <a:spcBef>
                <a:spcPts val="0"/>
              </a:spcBef>
              <a:spcAft>
                <a:spcPts val="0"/>
              </a:spcAft>
              <a:buClr>
                <a:schemeClr val="accent6"/>
              </a:buClr>
              <a:buSzPts val="2100"/>
              <a:buNone/>
              <a:defRPr sz="2100">
                <a:solidFill>
                  <a:schemeClr val="accent6"/>
                </a:solidFill>
              </a:defRPr>
            </a:lvl2pPr>
            <a:lvl3pPr lvl="2" algn="ctr">
              <a:lnSpc>
                <a:spcPct val="100000"/>
              </a:lnSpc>
              <a:spcBef>
                <a:spcPts val="0"/>
              </a:spcBef>
              <a:spcAft>
                <a:spcPts val="0"/>
              </a:spcAft>
              <a:buClr>
                <a:schemeClr val="accent6"/>
              </a:buClr>
              <a:buSzPts val="2100"/>
              <a:buNone/>
              <a:defRPr sz="2100">
                <a:solidFill>
                  <a:schemeClr val="accent6"/>
                </a:solidFill>
              </a:defRPr>
            </a:lvl3pPr>
            <a:lvl4pPr lvl="3" algn="ctr">
              <a:lnSpc>
                <a:spcPct val="100000"/>
              </a:lnSpc>
              <a:spcBef>
                <a:spcPts val="0"/>
              </a:spcBef>
              <a:spcAft>
                <a:spcPts val="0"/>
              </a:spcAft>
              <a:buClr>
                <a:schemeClr val="accent6"/>
              </a:buClr>
              <a:buSzPts val="2100"/>
              <a:buNone/>
              <a:defRPr sz="2100">
                <a:solidFill>
                  <a:schemeClr val="accent6"/>
                </a:solidFill>
              </a:defRPr>
            </a:lvl4pPr>
            <a:lvl5pPr lvl="4" algn="ctr">
              <a:lnSpc>
                <a:spcPct val="100000"/>
              </a:lnSpc>
              <a:spcBef>
                <a:spcPts val="0"/>
              </a:spcBef>
              <a:spcAft>
                <a:spcPts val="0"/>
              </a:spcAft>
              <a:buClr>
                <a:schemeClr val="accent6"/>
              </a:buClr>
              <a:buSzPts val="2100"/>
              <a:buNone/>
              <a:defRPr sz="2100">
                <a:solidFill>
                  <a:schemeClr val="accent6"/>
                </a:solidFill>
              </a:defRPr>
            </a:lvl5pPr>
            <a:lvl6pPr lvl="5" algn="ctr">
              <a:lnSpc>
                <a:spcPct val="100000"/>
              </a:lnSpc>
              <a:spcBef>
                <a:spcPts val="0"/>
              </a:spcBef>
              <a:spcAft>
                <a:spcPts val="0"/>
              </a:spcAft>
              <a:buClr>
                <a:schemeClr val="accent6"/>
              </a:buClr>
              <a:buSzPts val="2100"/>
              <a:buNone/>
              <a:defRPr sz="2100">
                <a:solidFill>
                  <a:schemeClr val="accent6"/>
                </a:solidFill>
              </a:defRPr>
            </a:lvl6pPr>
            <a:lvl7pPr lvl="6" algn="ctr">
              <a:lnSpc>
                <a:spcPct val="100000"/>
              </a:lnSpc>
              <a:spcBef>
                <a:spcPts val="0"/>
              </a:spcBef>
              <a:spcAft>
                <a:spcPts val="0"/>
              </a:spcAft>
              <a:buClr>
                <a:schemeClr val="accent6"/>
              </a:buClr>
              <a:buSzPts val="2100"/>
              <a:buNone/>
              <a:defRPr sz="2100">
                <a:solidFill>
                  <a:schemeClr val="accent6"/>
                </a:solidFill>
              </a:defRPr>
            </a:lvl7pPr>
            <a:lvl8pPr lvl="7" algn="ctr">
              <a:lnSpc>
                <a:spcPct val="100000"/>
              </a:lnSpc>
              <a:spcBef>
                <a:spcPts val="0"/>
              </a:spcBef>
              <a:spcAft>
                <a:spcPts val="0"/>
              </a:spcAft>
              <a:buClr>
                <a:schemeClr val="accent6"/>
              </a:buClr>
              <a:buSzPts val="2100"/>
              <a:buNone/>
              <a:defRPr sz="2100">
                <a:solidFill>
                  <a:schemeClr val="accent6"/>
                </a:solidFill>
              </a:defRPr>
            </a:lvl8pPr>
            <a:lvl9pPr lvl="8" algn="ctr">
              <a:lnSpc>
                <a:spcPct val="100000"/>
              </a:lnSpc>
              <a:spcBef>
                <a:spcPts val="0"/>
              </a:spcBef>
              <a:spcAft>
                <a:spcPts val="0"/>
              </a:spcAft>
              <a:buClr>
                <a:schemeClr val="accent6"/>
              </a:buClr>
              <a:buSzPts val="2100"/>
              <a:buNone/>
              <a:defRPr sz="2100">
                <a:solidFill>
                  <a:schemeClr val="accent6"/>
                </a:solidFill>
              </a:defRPr>
            </a:lvl9pPr>
          </a:lstStyle>
          <a:p>
            <a:endParaRPr/>
          </a:p>
        </p:txBody>
      </p:sp>
      <p:sp>
        <p:nvSpPr>
          <p:cNvPr id="51" name="Google Shape;5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0"/>
              </a:spcBef>
              <a:spcAft>
                <a:spcPts val="0"/>
              </a:spcAft>
              <a:buClr>
                <a:schemeClr val="accent1"/>
              </a:buClr>
              <a:buSzPts val="1400"/>
              <a:buChar char="○"/>
              <a:defRPr>
                <a:solidFill>
                  <a:schemeClr val="accent1"/>
                </a:solidFill>
              </a:defRPr>
            </a:lvl2pPr>
            <a:lvl3pPr marL="1371600" lvl="2" indent="-317500">
              <a:spcBef>
                <a:spcPts val="0"/>
              </a:spcBef>
              <a:spcAft>
                <a:spcPts val="0"/>
              </a:spcAft>
              <a:buClr>
                <a:schemeClr val="accent1"/>
              </a:buClr>
              <a:buSzPts val="1400"/>
              <a:buChar char="■"/>
              <a:defRPr>
                <a:solidFill>
                  <a:schemeClr val="accent1"/>
                </a:solidFill>
              </a:defRPr>
            </a:lvl3pPr>
            <a:lvl4pPr marL="1828800" lvl="3" indent="-317500">
              <a:spcBef>
                <a:spcPts val="0"/>
              </a:spcBef>
              <a:spcAft>
                <a:spcPts val="0"/>
              </a:spcAft>
              <a:buClr>
                <a:schemeClr val="accent1"/>
              </a:buClr>
              <a:buSzPts val="1400"/>
              <a:buChar char="●"/>
              <a:defRPr>
                <a:solidFill>
                  <a:schemeClr val="accent1"/>
                </a:solidFill>
              </a:defRPr>
            </a:lvl4pPr>
            <a:lvl5pPr marL="2286000" lvl="4" indent="-317500">
              <a:spcBef>
                <a:spcPts val="0"/>
              </a:spcBef>
              <a:spcAft>
                <a:spcPts val="0"/>
              </a:spcAft>
              <a:buClr>
                <a:schemeClr val="accent1"/>
              </a:buClr>
              <a:buSzPts val="1400"/>
              <a:buChar char="○"/>
              <a:defRPr>
                <a:solidFill>
                  <a:schemeClr val="accent1"/>
                </a:solidFill>
              </a:defRPr>
            </a:lvl5pPr>
            <a:lvl6pPr marL="2743200" lvl="5" indent="-317500">
              <a:spcBef>
                <a:spcPts val="0"/>
              </a:spcBef>
              <a:spcAft>
                <a:spcPts val="0"/>
              </a:spcAft>
              <a:buClr>
                <a:schemeClr val="accent1"/>
              </a:buClr>
              <a:buSzPts val="1400"/>
              <a:buChar char="■"/>
              <a:defRPr>
                <a:solidFill>
                  <a:schemeClr val="accent1"/>
                </a:solidFill>
              </a:defRPr>
            </a:lvl6pPr>
            <a:lvl7pPr marL="3200400" lvl="6" indent="-317500">
              <a:spcBef>
                <a:spcPts val="0"/>
              </a:spcBef>
              <a:spcAft>
                <a:spcPts val="0"/>
              </a:spcAft>
              <a:buClr>
                <a:schemeClr val="accent1"/>
              </a:buClr>
              <a:buSzPts val="1400"/>
              <a:buChar char="●"/>
              <a:defRPr>
                <a:solidFill>
                  <a:schemeClr val="accent1"/>
                </a:solidFill>
              </a:defRPr>
            </a:lvl7pPr>
            <a:lvl8pPr marL="3657600" lvl="7" indent="-317500">
              <a:spcBef>
                <a:spcPts val="0"/>
              </a:spcBef>
              <a:spcAft>
                <a:spcPts val="0"/>
              </a:spcAft>
              <a:buClr>
                <a:schemeClr val="accent1"/>
              </a:buClr>
              <a:buSzPts val="1400"/>
              <a:buChar char="○"/>
              <a:defRPr>
                <a:solidFill>
                  <a:schemeClr val="accent1"/>
                </a:solidFill>
              </a:defRPr>
            </a:lvl8pPr>
            <a:lvl9pPr marL="4114800" lvl="8" indent="-317500">
              <a:spcBef>
                <a:spcPts val="0"/>
              </a:spcBef>
              <a:spcAft>
                <a:spcPts val="0"/>
              </a:spcAft>
              <a:buClr>
                <a:schemeClr val="accent1"/>
              </a:buClr>
              <a:buSzPts val="1400"/>
              <a:buChar char="■"/>
              <a:defRPr>
                <a:solidFill>
                  <a:schemeClr val="accent1"/>
                </a:solidFill>
              </a:defRPr>
            </a:lvl9pPr>
          </a:lstStyle>
          <a:p>
            <a:endParaRPr/>
          </a:p>
        </p:txBody>
      </p:sp>
      <p:sp>
        <p:nvSpPr>
          <p:cNvPr id="52" name="Google Shape;5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3"/>
        <p:cNvGrpSpPr/>
        <p:nvPr/>
      </p:nvGrpSpPr>
      <p:grpSpPr>
        <a:xfrm>
          <a:off x="0" y="0"/>
          <a:ext cx="0" cy="0"/>
          <a:chOff x="0" y="0"/>
          <a:chExt cx="0" cy="0"/>
        </a:xfrm>
      </p:grpSpPr>
      <p:sp>
        <p:nvSpPr>
          <p:cNvPr id="54" name="Google Shape;5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55" name="Google Shape;5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lue-go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72725"/>
            <a:ext cx="8520600" cy="6450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417800"/>
            <a:ext cx="8520600" cy="3150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Lato"/>
                <a:ea typeface="Lato"/>
                <a:cs typeface="Lato"/>
                <a:sym typeface="Lato"/>
              </a:defRPr>
            </a:lvl1pPr>
            <a:lvl2pPr lvl="1" algn="r">
              <a:buNone/>
              <a:defRPr sz="1000">
                <a:solidFill>
                  <a:schemeClr val="dk1"/>
                </a:solidFill>
                <a:latin typeface="Lato"/>
                <a:ea typeface="Lato"/>
                <a:cs typeface="Lato"/>
                <a:sym typeface="Lato"/>
              </a:defRPr>
            </a:lvl2pPr>
            <a:lvl3pPr lvl="2" algn="r">
              <a:buNone/>
              <a:defRPr sz="1000">
                <a:solidFill>
                  <a:schemeClr val="dk1"/>
                </a:solidFill>
                <a:latin typeface="Lato"/>
                <a:ea typeface="Lato"/>
                <a:cs typeface="Lato"/>
                <a:sym typeface="Lato"/>
              </a:defRPr>
            </a:lvl3pPr>
            <a:lvl4pPr lvl="3" algn="r">
              <a:buNone/>
              <a:defRPr sz="1000">
                <a:solidFill>
                  <a:schemeClr val="dk1"/>
                </a:solidFill>
                <a:latin typeface="Lato"/>
                <a:ea typeface="Lato"/>
                <a:cs typeface="Lato"/>
                <a:sym typeface="Lato"/>
              </a:defRPr>
            </a:lvl4pPr>
            <a:lvl5pPr lvl="4" algn="r">
              <a:buNone/>
              <a:defRPr sz="1000">
                <a:solidFill>
                  <a:schemeClr val="dk1"/>
                </a:solidFill>
                <a:latin typeface="Lato"/>
                <a:ea typeface="Lato"/>
                <a:cs typeface="Lato"/>
                <a:sym typeface="Lato"/>
              </a:defRPr>
            </a:lvl5pPr>
            <a:lvl6pPr lvl="5" algn="r">
              <a:buNone/>
              <a:defRPr sz="1000">
                <a:solidFill>
                  <a:schemeClr val="dk1"/>
                </a:solidFill>
                <a:latin typeface="Lato"/>
                <a:ea typeface="Lato"/>
                <a:cs typeface="Lato"/>
                <a:sym typeface="Lato"/>
              </a:defRPr>
            </a:lvl6pPr>
            <a:lvl7pPr lvl="6" algn="r">
              <a:buNone/>
              <a:defRPr sz="1000">
                <a:solidFill>
                  <a:schemeClr val="dk1"/>
                </a:solidFill>
                <a:latin typeface="Lato"/>
                <a:ea typeface="Lato"/>
                <a:cs typeface="Lato"/>
                <a:sym typeface="Lato"/>
              </a:defRPr>
            </a:lvl7pPr>
            <a:lvl8pPr lvl="7" algn="r">
              <a:buNone/>
              <a:defRPr sz="1000">
                <a:solidFill>
                  <a:schemeClr val="dk1"/>
                </a:solidFill>
                <a:latin typeface="Lato"/>
                <a:ea typeface="Lato"/>
                <a:cs typeface="Lato"/>
                <a:sym typeface="Lato"/>
              </a:defRPr>
            </a:lvl8pPr>
            <a:lvl9pPr lvl="8" algn="r">
              <a:buNone/>
              <a:defRPr sz="1000">
                <a:solidFill>
                  <a:schemeClr val="dk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3"/>
          <p:cNvSpPr txBox="1">
            <a:spLocks noGrp="1"/>
          </p:cNvSpPr>
          <p:nvPr>
            <p:ph type="ctrTitle"/>
          </p:nvPr>
        </p:nvSpPr>
        <p:spPr>
          <a:xfrm>
            <a:off x="171450" y="136800"/>
            <a:ext cx="8610599" cy="1853700"/>
          </a:xfrm>
          <a:prstGeom prst="rect">
            <a:avLst/>
          </a:prstGeom>
        </p:spPr>
        <p:txBody>
          <a:bodyPr spcFirstLastPara="1" wrap="square" lIns="91425" tIns="91425" rIns="91425" bIns="91425" anchor="b" anchorCtr="0">
            <a:normAutofit/>
          </a:bodyPr>
          <a:lstStyle/>
          <a:p>
            <a:pPr marL="0" lvl="0" indent="0" algn="ctr" rtl="0">
              <a:spcBef>
                <a:spcPts val="1000"/>
              </a:spcBef>
              <a:spcAft>
                <a:spcPts val="0"/>
              </a:spcAft>
              <a:buNone/>
            </a:pPr>
            <a:r>
              <a:rPr lang="en-US" sz="3600" dirty="0" smtClean="0">
                <a:latin typeface="Times New Roman" pitchFamily="18" charset="0"/>
                <a:cs typeface="Times New Roman" pitchFamily="18" charset="0"/>
              </a:rPr>
              <a:t>Decentralized Vehicle Booking Service</a:t>
            </a:r>
            <a:endParaRPr sz="3600" dirty="0">
              <a:latin typeface="Times New Roman" pitchFamily="18" charset="0"/>
              <a:cs typeface="Times New Roman" pitchFamily="18" charset="0"/>
            </a:endParaRPr>
          </a:p>
        </p:txBody>
      </p:sp>
      <p:sp>
        <p:nvSpPr>
          <p:cNvPr id="5" name="TextBox 4"/>
          <p:cNvSpPr txBox="1"/>
          <p:nvPr/>
        </p:nvSpPr>
        <p:spPr>
          <a:xfrm>
            <a:off x="361950" y="2619375"/>
            <a:ext cx="2886075" cy="1323439"/>
          </a:xfrm>
          <a:prstGeom prst="rect">
            <a:avLst/>
          </a:prstGeom>
          <a:noFill/>
        </p:spPr>
        <p:txBody>
          <a:bodyPr wrap="square" rtlCol="0">
            <a:spAutoFit/>
          </a:bodyPr>
          <a:lstStyle/>
          <a:p>
            <a:r>
              <a:rPr lang="en-US" sz="2000" dirty="0" smtClean="0">
                <a:solidFill>
                  <a:schemeClr val="tx1"/>
                </a:solidFill>
                <a:latin typeface="Times New Roman" pitchFamily="18" charset="0"/>
                <a:cs typeface="Times New Roman" pitchFamily="18" charset="0"/>
              </a:rPr>
              <a:t>Team Guide:</a:t>
            </a:r>
          </a:p>
          <a:p>
            <a:r>
              <a:rPr lang="en-US" sz="2000" dirty="0" smtClean="0">
                <a:solidFill>
                  <a:schemeClr val="tx1"/>
                </a:solidFill>
                <a:latin typeface="Times New Roman" pitchFamily="18" charset="0"/>
                <a:cs typeface="Times New Roman" pitchFamily="18" charset="0"/>
              </a:rPr>
              <a:t>Mr. Ch. </a:t>
            </a:r>
            <a:r>
              <a:rPr lang="en-US" sz="2000" dirty="0" err="1" smtClean="0">
                <a:solidFill>
                  <a:schemeClr val="tx1"/>
                </a:solidFill>
                <a:latin typeface="Times New Roman" pitchFamily="18" charset="0"/>
                <a:cs typeface="Times New Roman" pitchFamily="18" charset="0"/>
              </a:rPr>
              <a:t>Mukesh</a:t>
            </a:r>
            <a:r>
              <a:rPr lang="en-US" sz="2000" dirty="0" smtClean="0">
                <a:solidFill>
                  <a:schemeClr val="tx1"/>
                </a:solidFill>
                <a:latin typeface="Times New Roman" pitchFamily="18" charset="0"/>
                <a:cs typeface="Times New Roman" pitchFamily="18" charset="0"/>
              </a:rPr>
              <a:t>,</a:t>
            </a:r>
          </a:p>
          <a:p>
            <a:r>
              <a:rPr lang="en-US" sz="2000" dirty="0" smtClean="0">
                <a:solidFill>
                  <a:schemeClr val="tx1"/>
                </a:solidFill>
                <a:latin typeface="Times New Roman" pitchFamily="18" charset="0"/>
                <a:cs typeface="Times New Roman" pitchFamily="18" charset="0"/>
              </a:rPr>
              <a:t>Assistant Professor,</a:t>
            </a:r>
          </a:p>
          <a:p>
            <a:r>
              <a:rPr lang="en-US" sz="2000" dirty="0" smtClean="0">
                <a:solidFill>
                  <a:schemeClr val="tx1"/>
                </a:solidFill>
                <a:latin typeface="Times New Roman" pitchFamily="18" charset="0"/>
                <a:cs typeface="Times New Roman" pitchFamily="18" charset="0"/>
              </a:rPr>
              <a:t>Department of CSE</a:t>
            </a:r>
            <a:endParaRPr lang="en-US" sz="2000" dirty="0">
              <a:solidFill>
                <a:schemeClr val="tx1"/>
              </a:solidFill>
              <a:latin typeface="Times New Roman" pitchFamily="18" charset="0"/>
              <a:cs typeface="Times New Roman" pitchFamily="18" charset="0"/>
            </a:endParaRPr>
          </a:p>
        </p:txBody>
      </p:sp>
      <p:sp>
        <p:nvSpPr>
          <p:cNvPr id="6" name="TextBox 5"/>
          <p:cNvSpPr txBox="1"/>
          <p:nvPr/>
        </p:nvSpPr>
        <p:spPr>
          <a:xfrm>
            <a:off x="3619500" y="2533650"/>
            <a:ext cx="5200652" cy="1631216"/>
          </a:xfrm>
          <a:prstGeom prst="rect">
            <a:avLst/>
          </a:prstGeom>
          <a:noFill/>
        </p:spPr>
        <p:txBody>
          <a:bodyPr wrap="square" rtlCol="0">
            <a:spAutoFit/>
          </a:bodyPr>
          <a:lstStyle/>
          <a:p>
            <a:r>
              <a:rPr lang="en-US" sz="2000" dirty="0" smtClean="0">
                <a:solidFill>
                  <a:schemeClr val="tx1"/>
                </a:solidFill>
                <a:latin typeface="Times New Roman" pitchFamily="18" charset="0"/>
                <a:cs typeface="Times New Roman" pitchFamily="18" charset="0"/>
              </a:rPr>
              <a:t>Team members:</a:t>
            </a:r>
          </a:p>
          <a:p>
            <a:r>
              <a:rPr lang="en-US" sz="2000" dirty="0" err="1" smtClean="0">
                <a:solidFill>
                  <a:schemeClr val="tx1"/>
                </a:solidFill>
                <a:latin typeface="Times New Roman" pitchFamily="18" charset="0"/>
                <a:cs typeface="Times New Roman" pitchFamily="18" charset="0"/>
              </a:rPr>
              <a:t>Pallevada</a:t>
            </a:r>
            <a:r>
              <a:rPr lang="en-US" sz="2000" dirty="0" smtClean="0">
                <a:solidFill>
                  <a:schemeClr val="tx1"/>
                </a:solidFill>
                <a:latin typeface="Times New Roman" pitchFamily="18" charset="0"/>
                <a:cs typeface="Times New Roman" pitchFamily="18" charset="0"/>
              </a:rPr>
              <a:t> </a:t>
            </a:r>
            <a:r>
              <a:rPr lang="en-US" sz="2000" dirty="0" err="1" smtClean="0">
                <a:solidFill>
                  <a:schemeClr val="tx1"/>
                </a:solidFill>
                <a:latin typeface="Times New Roman" pitchFamily="18" charset="0"/>
                <a:cs typeface="Times New Roman" pitchFamily="18" charset="0"/>
              </a:rPr>
              <a:t>Hema</a:t>
            </a:r>
            <a:r>
              <a:rPr lang="en-US" sz="2000" dirty="0" smtClean="0">
                <a:solidFill>
                  <a:schemeClr val="tx1"/>
                </a:solidFill>
                <a:latin typeface="Times New Roman" pitchFamily="18" charset="0"/>
                <a:cs typeface="Times New Roman" pitchFamily="18" charset="0"/>
              </a:rPr>
              <a:t>                       (178W1A05A1)</a:t>
            </a:r>
          </a:p>
          <a:p>
            <a:r>
              <a:rPr lang="en-US" sz="2000" dirty="0" smtClean="0">
                <a:solidFill>
                  <a:schemeClr val="tx1"/>
                </a:solidFill>
                <a:latin typeface="Times New Roman" pitchFamily="18" charset="0"/>
                <a:cs typeface="Times New Roman" pitchFamily="18" charset="0"/>
              </a:rPr>
              <a:t>Kanuri </a:t>
            </a:r>
            <a:r>
              <a:rPr lang="en-US" sz="2000" dirty="0" err="1" smtClean="0">
                <a:solidFill>
                  <a:schemeClr val="tx1"/>
                </a:solidFill>
                <a:latin typeface="Times New Roman" pitchFamily="18" charset="0"/>
                <a:cs typeface="Times New Roman" pitchFamily="18" charset="0"/>
              </a:rPr>
              <a:t>Gayathri</a:t>
            </a:r>
            <a:r>
              <a:rPr lang="en-US" sz="2000" dirty="0" smtClean="0">
                <a:solidFill>
                  <a:schemeClr val="tx1"/>
                </a:solidFill>
                <a:latin typeface="Times New Roman" pitchFamily="18" charset="0"/>
                <a:cs typeface="Times New Roman" pitchFamily="18" charset="0"/>
              </a:rPr>
              <a:t> </a:t>
            </a:r>
            <a:r>
              <a:rPr lang="en-US" sz="2000" dirty="0" err="1" smtClean="0">
                <a:solidFill>
                  <a:schemeClr val="tx1"/>
                </a:solidFill>
                <a:latin typeface="Times New Roman" pitchFamily="18" charset="0"/>
                <a:cs typeface="Times New Roman" pitchFamily="18" charset="0"/>
              </a:rPr>
              <a:t>Phani</a:t>
            </a:r>
            <a:r>
              <a:rPr lang="en-US" sz="2000" dirty="0" smtClean="0">
                <a:solidFill>
                  <a:schemeClr val="tx1"/>
                </a:solidFill>
                <a:latin typeface="Times New Roman" pitchFamily="18" charset="0"/>
                <a:cs typeface="Times New Roman" pitchFamily="18" charset="0"/>
              </a:rPr>
              <a:t> Kumar (178W1A0583)</a:t>
            </a:r>
          </a:p>
          <a:p>
            <a:r>
              <a:rPr lang="en-US" sz="2000" dirty="0" err="1" smtClean="0">
                <a:solidFill>
                  <a:schemeClr val="tx1"/>
                </a:solidFill>
                <a:latin typeface="Times New Roman" pitchFamily="18" charset="0"/>
                <a:cs typeface="Times New Roman" pitchFamily="18" charset="0"/>
              </a:rPr>
              <a:t>Posina</a:t>
            </a:r>
            <a:r>
              <a:rPr lang="en-US" sz="2000" dirty="0" smtClean="0">
                <a:solidFill>
                  <a:schemeClr val="tx1"/>
                </a:solidFill>
                <a:latin typeface="Times New Roman" pitchFamily="18" charset="0"/>
                <a:cs typeface="Times New Roman" pitchFamily="18" charset="0"/>
              </a:rPr>
              <a:t> </a:t>
            </a:r>
            <a:r>
              <a:rPr lang="en-US" sz="2000" dirty="0" err="1" smtClean="0">
                <a:solidFill>
                  <a:schemeClr val="tx1"/>
                </a:solidFill>
                <a:latin typeface="Times New Roman" pitchFamily="18" charset="0"/>
                <a:cs typeface="Times New Roman" pitchFamily="18" charset="0"/>
              </a:rPr>
              <a:t>Sravani</a:t>
            </a:r>
            <a:r>
              <a:rPr lang="en-US" sz="2000" dirty="0" smtClean="0">
                <a:solidFill>
                  <a:schemeClr val="tx1"/>
                </a:solidFill>
                <a:latin typeface="Times New Roman" pitchFamily="18" charset="0"/>
                <a:cs typeface="Times New Roman" pitchFamily="18" charset="0"/>
              </a:rPr>
              <a:t>                          (188W5A0520)</a:t>
            </a:r>
          </a:p>
          <a:p>
            <a:r>
              <a:rPr lang="en-US" sz="2000" dirty="0" err="1" smtClean="0">
                <a:solidFill>
                  <a:schemeClr val="tx1"/>
                </a:solidFill>
                <a:latin typeface="Times New Roman" pitchFamily="18" charset="0"/>
                <a:cs typeface="Times New Roman" pitchFamily="18" charset="0"/>
              </a:rPr>
              <a:t>Paruchuri</a:t>
            </a:r>
            <a:r>
              <a:rPr lang="en-US" sz="2000" dirty="0" smtClean="0">
                <a:solidFill>
                  <a:schemeClr val="tx1"/>
                </a:solidFill>
                <a:latin typeface="Times New Roman" pitchFamily="18" charset="0"/>
                <a:cs typeface="Times New Roman" pitchFamily="18" charset="0"/>
              </a:rPr>
              <a:t> </a:t>
            </a:r>
            <a:r>
              <a:rPr lang="en-US" sz="2000" dirty="0" err="1" smtClean="0">
                <a:solidFill>
                  <a:schemeClr val="tx1"/>
                </a:solidFill>
                <a:latin typeface="Times New Roman" pitchFamily="18" charset="0"/>
                <a:cs typeface="Times New Roman" pitchFamily="18" charset="0"/>
              </a:rPr>
              <a:t>Satyendra</a:t>
            </a:r>
            <a:r>
              <a:rPr lang="en-US" sz="2000" dirty="0" smtClean="0">
                <a:solidFill>
                  <a:schemeClr val="tx1"/>
                </a:solidFill>
                <a:latin typeface="Times New Roman" pitchFamily="18" charset="0"/>
                <a:cs typeface="Times New Roman" pitchFamily="18" charset="0"/>
              </a:rPr>
              <a:t>                 (178W1A05A2)</a:t>
            </a:r>
            <a:endParaRPr lang="en-US" sz="2000" dirty="0">
              <a:solidFill>
                <a:schemeClr val="tx1"/>
              </a:solidFill>
              <a:latin typeface="Times New Roman" pitchFamily="18" charset="0"/>
              <a:cs typeface="Times New Roman"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
            <a:ext cx="8520600" cy="733530"/>
          </a:xfrm>
        </p:spPr>
        <p:txBody>
          <a:bodyPr>
            <a:normAutofit/>
          </a:bodyPr>
          <a:lstStyle/>
          <a:p>
            <a:r>
              <a:rPr lang="en-US" dirty="0" smtClean="0">
                <a:latin typeface="Times New Roman" pitchFamily="18" charset="0"/>
                <a:cs typeface="Times New Roman" pitchFamily="18" charset="0"/>
              </a:rPr>
              <a:t>Literature Review</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311700" y="773723"/>
            <a:ext cx="8832300" cy="4190163"/>
          </a:xfrm>
        </p:spPr>
        <p:txBody>
          <a:bodyPr>
            <a:noAutofit/>
          </a:bodyPr>
          <a:lstStyle/>
          <a:p>
            <a:pPr algn="ctr">
              <a:buNone/>
            </a:pPr>
            <a:r>
              <a:rPr lang="en-US" sz="1400" b="1" dirty="0" smtClean="0">
                <a:solidFill>
                  <a:schemeClr val="bg1">
                    <a:lumMod val="50000"/>
                  </a:schemeClr>
                </a:solidFill>
                <a:latin typeface="Times New Roman" pitchFamily="18" charset="0"/>
                <a:cs typeface="Times New Roman" pitchFamily="18" charset="0"/>
              </a:rPr>
              <a:t>Paper 1: Decentralized Applications: The </a:t>
            </a:r>
            <a:r>
              <a:rPr lang="en-US" sz="1400" b="1" dirty="0" err="1" smtClean="0">
                <a:solidFill>
                  <a:schemeClr val="bg1">
                    <a:lumMod val="50000"/>
                  </a:schemeClr>
                </a:solidFill>
                <a:latin typeface="Times New Roman" pitchFamily="18" charset="0"/>
                <a:cs typeface="Times New Roman" pitchFamily="18" charset="0"/>
              </a:rPr>
              <a:t>Blockchain</a:t>
            </a:r>
            <a:r>
              <a:rPr lang="en-US" sz="1400" b="1" dirty="0" smtClean="0">
                <a:solidFill>
                  <a:schemeClr val="bg1">
                    <a:lumMod val="50000"/>
                  </a:schemeClr>
                </a:solidFill>
                <a:latin typeface="Times New Roman" pitchFamily="18" charset="0"/>
                <a:cs typeface="Times New Roman" pitchFamily="18" charset="0"/>
              </a:rPr>
              <a:t>-Empowered Software System</a:t>
            </a:r>
          </a:p>
          <a:p>
            <a:pPr>
              <a:buNone/>
            </a:pPr>
            <a:endParaRPr lang="en-US" sz="1400" dirty="0" smtClean="0">
              <a:latin typeface="Times New Roman" pitchFamily="18" charset="0"/>
              <a:cs typeface="Times New Roman" pitchFamily="18" charset="0"/>
            </a:endParaRPr>
          </a:p>
          <a:p>
            <a:pPr algn="just">
              <a:lnSpc>
                <a:spcPct val="150000"/>
              </a:lnSpc>
              <a:buNone/>
            </a:pPr>
            <a:r>
              <a:rPr lang="en-US" sz="1400" dirty="0" smtClean="0">
                <a:latin typeface="Times New Roman" pitchFamily="18" charset="0"/>
                <a:cs typeface="Times New Roman" pitchFamily="18" charset="0"/>
              </a:rPr>
              <a:t>	This paper was written by WEI CAI,, ZEHUA WANG, JASON B, ZHEN HONG, CHEN FENG AND VICTOR C. M. LEUNG 2. This paper was published in IEEE Access, 2018.</a:t>
            </a:r>
            <a:endParaRPr lang="en-US" sz="1400" b="1" dirty="0" smtClean="0">
              <a:latin typeface="Times New Roman" pitchFamily="18" charset="0"/>
              <a:cs typeface="Times New Roman" pitchFamily="18" charset="0"/>
            </a:endParaRPr>
          </a:p>
          <a:p>
            <a:pPr algn="just">
              <a:lnSpc>
                <a:spcPct val="150000"/>
              </a:lnSpc>
              <a:buNone/>
            </a:pPr>
            <a:r>
              <a:rPr lang="en-US" sz="1400" b="1" i="1" dirty="0" smtClean="0">
                <a:solidFill>
                  <a:schemeClr val="bg1">
                    <a:lumMod val="50000"/>
                  </a:schemeClr>
                </a:solidFill>
                <a:latin typeface="Times New Roman" pitchFamily="18" charset="0"/>
                <a:cs typeface="Times New Roman" pitchFamily="18" charset="0"/>
              </a:rPr>
              <a:t>Summary:</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This paper presents the development of </a:t>
            </a:r>
            <a:r>
              <a:rPr lang="en-US" sz="1400" dirty="0" err="1" smtClean="0">
                <a:latin typeface="Times New Roman" pitchFamily="18" charset="0"/>
                <a:cs typeface="Times New Roman" pitchFamily="18" charset="0"/>
              </a:rPr>
              <a:t>blockchain</a:t>
            </a:r>
            <a:r>
              <a:rPr lang="en-US" sz="1400" dirty="0" smtClean="0">
                <a:latin typeface="Times New Roman" pitchFamily="18" charset="0"/>
                <a:cs typeface="Times New Roman" pitchFamily="18" charset="0"/>
              </a:rPr>
              <a:t> systems to highlight the importance of decentralized applications and the future value of </a:t>
            </a:r>
            <a:r>
              <a:rPr lang="en-US" sz="1400" dirty="0" err="1" smtClean="0">
                <a:latin typeface="Times New Roman" pitchFamily="18" charset="0"/>
                <a:cs typeface="Times New Roman" pitchFamily="18" charset="0"/>
              </a:rPr>
              <a:t>blockchain</a:t>
            </a:r>
            <a:r>
              <a:rPr lang="en-US" sz="1400" dirty="0" smtClean="0">
                <a:latin typeface="Times New Roman" pitchFamily="18" charset="0"/>
                <a:cs typeface="Times New Roman" pitchFamily="18" charset="0"/>
              </a:rPr>
              <a:t>.</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In this paper, all the key elements of the </a:t>
            </a:r>
            <a:r>
              <a:rPr lang="en-US" sz="1400" dirty="0" err="1" smtClean="0">
                <a:latin typeface="Times New Roman" pitchFamily="18" charset="0"/>
                <a:cs typeface="Times New Roman" pitchFamily="18" charset="0"/>
              </a:rPr>
              <a:t>blockchain</a:t>
            </a:r>
            <a:r>
              <a:rPr lang="en-US" sz="1400" dirty="0" smtClean="0">
                <a:latin typeface="Times New Roman" pitchFamily="18" charset="0"/>
                <a:cs typeface="Times New Roman" pitchFamily="18" charset="0"/>
              </a:rPr>
              <a:t> systems were clearly discussed and it provides the information regarding the evolution of decentralized ledgers which led to classic </a:t>
            </a:r>
            <a:r>
              <a:rPr lang="en-US" sz="1400" dirty="0" err="1" smtClean="0">
                <a:latin typeface="Times New Roman" pitchFamily="18" charset="0"/>
                <a:cs typeface="Times New Roman" pitchFamily="18" charset="0"/>
              </a:rPr>
              <a:t>blockchain</a:t>
            </a:r>
            <a:r>
              <a:rPr lang="en-US" sz="1400" dirty="0" smtClean="0">
                <a:latin typeface="Times New Roman" pitchFamily="18" charset="0"/>
                <a:cs typeface="Times New Roman" pitchFamily="18" charset="0"/>
              </a:rPr>
              <a:t> systems.</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This paper provides the details about the things that we should consider when selecting a </a:t>
            </a:r>
            <a:r>
              <a:rPr lang="en-US" sz="1400" dirty="0" err="1" smtClean="0">
                <a:latin typeface="Times New Roman" pitchFamily="18" charset="0"/>
                <a:cs typeface="Times New Roman" pitchFamily="18" charset="0"/>
              </a:rPr>
              <a:t>blockchain</a:t>
            </a:r>
            <a:r>
              <a:rPr lang="en-US" sz="1400" dirty="0" smtClean="0">
                <a:latin typeface="Times New Roman" pitchFamily="18" charset="0"/>
                <a:cs typeface="Times New Roman" pitchFamily="18" charset="0"/>
              </a:rPr>
              <a:t> implementation.</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Recent developments in </a:t>
            </a:r>
            <a:r>
              <a:rPr lang="en-US" sz="1400" dirty="0" err="1" smtClean="0">
                <a:latin typeface="Times New Roman" pitchFamily="18" charset="0"/>
                <a:cs typeface="Times New Roman" pitchFamily="18" charset="0"/>
              </a:rPr>
              <a:t>blockchain</a:t>
            </a:r>
            <a:r>
              <a:rPr lang="en-US" sz="1400" dirty="0" smtClean="0">
                <a:latin typeface="Times New Roman" pitchFamily="18" charset="0"/>
                <a:cs typeface="Times New Roman" pitchFamily="18" charset="0"/>
              </a:rPr>
              <a:t> systems were summarized clearly.</a:t>
            </a:r>
          </a:p>
          <a:p>
            <a:pPr algn="just">
              <a:lnSpc>
                <a:spcPct val="150000"/>
              </a:lnSpc>
              <a:buNone/>
            </a:pPr>
            <a:endParaRPr lang="en-US" sz="1400" dirty="0" smtClean="0">
              <a:latin typeface="Times New Roman" pitchFamily="18" charset="0"/>
              <a:cs typeface="Times New Roman"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482321"/>
            <a:ext cx="8520600" cy="4481565"/>
          </a:xfrm>
        </p:spPr>
        <p:txBody>
          <a:bodyPr>
            <a:normAutofit fontScale="92500" lnSpcReduction="20000"/>
          </a:bodyPr>
          <a:lstStyle/>
          <a:p>
            <a:pPr>
              <a:buNone/>
            </a:pPr>
            <a:r>
              <a:rPr lang="en-US" sz="1900" b="1" i="1" dirty="0" smtClean="0">
                <a:solidFill>
                  <a:schemeClr val="bg1">
                    <a:lumMod val="50000"/>
                  </a:schemeClr>
                </a:solidFill>
                <a:latin typeface="Times New Roman" pitchFamily="18" charset="0"/>
                <a:cs typeface="Times New Roman" pitchFamily="18" charset="0"/>
              </a:rPr>
              <a:t>Advantages:</a:t>
            </a:r>
          </a:p>
          <a:p>
            <a:pPr>
              <a:buNone/>
            </a:pPr>
            <a:endParaRPr lang="en-US" sz="1900" b="1" i="1" dirty="0" smtClean="0">
              <a:solidFill>
                <a:schemeClr val="bg1">
                  <a:lumMod val="50000"/>
                </a:schemeClr>
              </a:solidFill>
              <a:latin typeface="Times New Roman" pitchFamily="18" charset="0"/>
              <a:cs typeface="Times New Roman" pitchFamily="18" charset="0"/>
            </a:endParaRPr>
          </a:p>
          <a:p>
            <a:pPr algn="just">
              <a:lnSpc>
                <a:spcPct val="170000"/>
              </a:lnSpc>
              <a:buClr>
                <a:schemeClr val="bg1">
                  <a:lumMod val="50000"/>
                </a:schemeClr>
              </a:buClr>
              <a:buFont typeface="Wingdings" pitchFamily="2" charset="2"/>
              <a:buChar char="Ø"/>
            </a:pPr>
            <a:r>
              <a:rPr lang="en-US" dirty="0" smtClean="0">
                <a:latin typeface="Times New Roman" pitchFamily="18" charset="0"/>
                <a:cs typeface="Times New Roman" pitchFamily="18" charset="0"/>
              </a:rPr>
              <a:t>Detailed Explanation on </a:t>
            </a:r>
            <a:r>
              <a:rPr lang="en-US" dirty="0" err="1" smtClean="0">
                <a:latin typeface="Times New Roman" pitchFamily="18" charset="0"/>
                <a:cs typeface="Times New Roman" pitchFamily="18" charset="0"/>
              </a:rPr>
              <a:t>blockchain</a:t>
            </a:r>
            <a:r>
              <a:rPr lang="en-US" dirty="0" smtClean="0">
                <a:latin typeface="Times New Roman" pitchFamily="18" charset="0"/>
                <a:cs typeface="Times New Roman" pitchFamily="18" charset="0"/>
              </a:rPr>
              <a:t>, decentralized applications, smart contracts, software systems.</a:t>
            </a:r>
          </a:p>
          <a:p>
            <a:pPr algn="just">
              <a:lnSpc>
                <a:spcPct val="170000"/>
              </a:lnSpc>
              <a:buClr>
                <a:schemeClr val="bg1">
                  <a:lumMod val="50000"/>
                </a:schemeClr>
              </a:buClr>
              <a:buFont typeface="Wingdings" pitchFamily="2" charset="2"/>
              <a:buChar char="Ø"/>
            </a:pPr>
            <a:r>
              <a:rPr lang="en-US" dirty="0" smtClean="0">
                <a:latin typeface="Times New Roman" pitchFamily="18" charset="0"/>
                <a:cs typeface="Times New Roman" pitchFamily="18" charset="0"/>
              </a:rPr>
              <a:t>History and future of </a:t>
            </a:r>
            <a:r>
              <a:rPr lang="en-US" dirty="0" err="1" smtClean="0">
                <a:latin typeface="Times New Roman" pitchFamily="18" charset="0"/>
                <a:cs typeface="Times New Roman" pitchFamily="18" charset="0"/>
              </a:rPr>
              <a:t>blockchain</a:t>
            </a:r>
            <a:r>
              <a:rPr lang="en-US" dirty="0" smtClean="0">
                <a:latin typeface="Times New Roman" pitchFamily="18" charset="0"/>
                <a:cs typeface="Times New Roman" pitchFamily="18" charset="0"/>
              </a:rPr>
              <a:t> and decentralized applications were discussed clearly.</a:t>
            </a:r>
          </a:p>
          <a:p>
            <a:pPr algn="just">
              <a:lnSpc>
                <a:spcPct val="170000"/>
              </a:lnSpc>
              <a:buClr>
                <a:schemeClr val="bg1">
                  <a:lumMod val="50000"/>
                </a:schemeClr>
              </a:buClr>
              <a:buFont typeface="Wingdings" pitchFamily="2" charset="2"/>
              <a:buChar char="Ø"/>
            </a:pPr>
            <a:r>
              <a:rPr lang="en-US" dirty="0" smtClean="0">
                <a:latin typeface="Times New Roman" pitchFamily="18" charset="0"/>
                <a:cs typeface="Times New Roman" pitchFamily="18" charset="0"/>
              </a:rPr>
              <a:t>This paper has presented application scenario of decentralization applications.</a:t>
            </a:r>
          </a:p>
          <a:p>
            <a:pPr>
              <a:buNone/>
            </a:pPr>
            <a:endParaRPr lang="en-US" dirty="0" smtClean="0">
              <a:latin typeface="Times New Roman" pitchFamily="18" charset="0"/>
              <a:cs typeface="Times New Roman" pitchFamily="18" charset="0"/>
            </a:endParaRPr>
          </a:p>
          <a:p>
            <a:pPr>
              <a:buNone/>
            </a:pPr>
            <a:r>
              <a:rPr lang="en-US" sz="1900" b="1" i="1" dirty="0" smtClean="0">
                <a:solidFill>
                  <a:schemeClr val="bg1">
                    <a:lumMod val="50000"/>
                  </a:schemeClr>
                </a:solidFill>
                <a:latin typeface="Times New Roman" pitchFamily="18" charset="0"/>
                <a:cs typeface="Times New Roman" pitchFamily="18" charset="0"/>
              </a:rPr>
              <a:t>Disadvantages:</a:t>
            </a:r>
          </a:p>
          <a:p>
            <a:pPr>
              <a:buNone/>
            </a:pPr>
            <a:endParaRPr lang="en-US" dirty="0" smtClean="0">
              <a:latin typeface="Times New Roman" pitchFamily="18" charset="0"/>
              <a:cs typeface="Times New Roman" pitchFamily="18" charset="0"/>
            </a:endParaRPr>
          </a:p>
          <a:p>
            <a:pPr>
              <a:buClr>
                <a:schemeClr val="bg1">
                  <a:lumMod val="50000"/>
                </a:schemeClr>
              </a:buClr>
              <a:buFont typeface="Wingdings" pitchFamily="2" charset="2"/>
              <a:buChar char="Ø"/>
            </a:pPr>
            <a:r>
              <a:rPr lang="en-US" dirty="0" smtClean="0">
                <a:latin typeface="Times New Roman" pitchFamily="18" charset="0"/>
                <a:cs typeface="Times New Roman" pitchFamily="18" charset="0"/>
              </a:rPr>
              <a:t>Payment channels are not much supportive for decentralized applications in future.</a:t>
            </a:r>
          </a:p>
          <a:p>
            <a:pPr>
              <a:buClr>
                <a:schemeClr val="bg1">
                  <a:lumMod val="50000"/>
                </a:schemeClr>
              </a:buClr>
              <a:buNone/>
            </a:pPr>
            <a:endParaRPr lang="en-US" dirty="0" smtClean="0">
              <a:latin typeface="Times New Roman" pitchFamily="18" charset="0"/>
              <a:cs typeface="Times New Roman" pitchFamily="18" charset="0"/>
            </a:endParaRPr>
          </a:p>
          <a:p>
            <a:pPr>
              <a:buNone/>
            </a:pPr>
            <a:r>
              <a:rPr lang="en-US" sz="1900" b="1" i="1" dirty="0" smtClean="0">
                <a:solidFill>
                  <a:schemeClr val="bg1">
                    <a:lumMod val="50000"/>
                  </a:schemeClr>
                </a:solidFill>
                <a:latin typeface="Times New Roman" pitchFamily="18" charset="0"/>
                <a:cs typeface="Times New Roman" pitchFamily="18" charset="0"/>
              </a:rPr>
              <a:t>Link:</a:t>
            </a:r>
          </a:p>
          <a:p>
            <a:pPr>
              <a:buNone/>
            </a:pPr>
            <a:endParaRPr lang="en-US" dirty="0" smtClean="0">
              <a:latin typeface="Times New Roman" pitchFamily="18" charset="0"/>
              <a:cs typeface="Times New Roman" pitchFamily="18" charset="0"/>
            </a:endParaRPr>
          </a:p>
          <a:p>
            <a:pPr>
              <a:buNone/>
            </a:pPr>
            <a:r>
              <a:rPr lang="en-US" dirty="0" smtClean="0">
                <a:latin typeface="Times New Roman" pitchFamily="18" charset="0"/>
                <a:cs typeface="Times New Roman" pitchFamily="18" charset="0"/>
              </a:rPr>
              <a:t>https://ieeexplore.ieee.org/document/8466786</a:t>
            </a:r>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472273"/>
            <a:ext cx="8832300" cy="4491613"/>
          </a:xfrm>
        </p:spPr>
        <p:txBody>
          <a:bodyPr>
            <a:noAutofit/>
          </a:bodyPr>
          <a:lstStyle/>
          <a:p>
            <a:pPr algn="ctr">
              <a:buNone/>
            </a:pPr>
            <a:r>
              <a:rPr lang="en-US" sz="1400" b="1" dirty="0" smtClean="0">
                <a:solidFill>
                  <a:schemeClr val="bg1">
                    <a:lumMod val="50000"/>
                  </a:schemeClr>
                </a:solidFill>
                <a:latin typeface="Times New Roman" pitchFamily="18" charset="0"/>
                <a:cs typeface="Times New Roman" pitchFamily="18" charset="0"/>
              </a:rPr>
              <a:t>Paper 2: Toward a Secure and Decentralized </a:t>
            </a:r>
            <a:r>
              <a:rPr lang="en-US" sz="1400" b="1" dirty="0" err="1" smtClean="0">
                <a:solidFill>
                  <a:schemeClr val="bg1">
                    <a:lumMod val="50000"/>
                  </a:schemeClr>
                </a:solidFill>
                <a:latin typeface="Times New Roman" pitchFamily="18" charset="0"/>
                <a:cs typeface="Times New Roman" pitchFamily="18" charset="0"/>
              </a:rPr>
              <a:t>Blockchain</a:t>
            </a:r>
            <a:r>
              <a:rPr lang="en-US" sz="1400" b="1" dirty="0" smtClean="0">
                <a:solidFill>
                  <a:schemeClr val="bg1">
                    <a:lumMod val="50000"/>
                  </a:schemeClr>
                </a:solidFill>
                <a:latin typeface="Times New Roman" pitchFamily="18" charset="0"/>
                <a:cs typeface="Times New Roman" pitchFamily="18" charset="0"/>
              </a:rPr>
              <a:t>-based Ride-Hailing Platform for Autonomous Vehicles</a:t>
            </a:r>
          </a:p>
          <a:p>
            <a:pPr>
              <a:buNone/>
            </a:pPr>
            <a:endParaRPr lang="en-US" sz="1400" b="1" dirty="0" smtClean="0">
              <a:solidFill>
                <a:schemeClr val="bg1">
                  <a:lumMod val="50000"/>
                </a:schemeClr>
              </a:solidFill>
              <a:latin typeface="Times New Roman" pitchFamily="18" charset="0"/>
              <a:cs typeface="Times New Roman" pitchFamily="18" charset="0"/>
            </a:endParaRPr>
          </a:p>
          <a:p>
            <a:pPr algn="just">
              <a:lnSpc>
                <a:spcPct val="150000"/>
              </a:lnSpc>
              <a:buNone/>
            </a:pPr>
            <a:r>
              <a:rPr lang="en-US" sz="1400" dirty="0" smtClean="0">
                <a:latin typeface="Times New Roman" pitchFamily="18" charset="0"/>
                <a:cs typeface="Times New Roman" pitchFamily="18" charset="0"/>
              </a:rPr>
              <a:t>	This paper was written by Ryan Shivers , Mohammad </a:t>
            </a:r>
            <a:r>
              <a:rPr lang="en-US" sz="1400" dirty="0" err="1" smtClean="0">
                <a:latin typeface="Times New Roman" pitchFamily="18" charset="0"/>
                <a:cs typeface="Times New Roman" pitchFamily="18" charset="0"/>
              </a:rPr>
              <a:t>Ashiqur</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Rahman</a:t>
            </a:r>
            <a:r>
              <a:rPr lang="en-US" sz="1400" dirty="0" smtClean="0">
                <a:latin typeface="Times New Roman" pitchFamily="18" charset="0"/>
                <a:cs typeface="Times New Roman" pitchFamily="18" charset="0"/>
              </a:rPr>
              <a:t> , and </a:t>
            </a:r>
            <a:r>
              <a:rPr lang="en-US" sz="1400" dirty="0" err="1" smtClean="0">
                <a:latin typeface="Times New Roman" pitchFamily="18" charset="0"/>
                <a:cs typeface="Times New Roman" pitchFamily="18" charset="0"/>
              </a:rPr>
              <a:t>Hossain</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Shahriar</a:t>
            </a:r>
            <a:r>
              <a:rPr lang="en-US" sz="1400" dirty="0" smtClean="0">
                <a:latin typeface="Times New Roman" pitchFamily="18" charset="0"/>
                <a:cs typeface="Times New Roman" pitchFamily="18" charset="0"/>
              </a:rPr>
              <a:t>.</a:t>
            </a:r>
          </a:p>
          <a:p>
            <a:pPr algn="just">
              <a:lnSpc>
                <a:spcPct val="150000"/>
              </a:lnSpc>
              <a:buNone/>
            </a:pPr>
            <a:r>
              <a:rPr lang="en-US" sz="1400" b="1" i="1" dirty="0" smtClean="0">
                <a:solidFill>
                  <a:schemeClr val="bg1">
                    <a:lumMod val="50000"/>
                  </a:schemeClr>
                </a:solidFill>
                <a:latin typeface="Times New Roman" pitchFamily="18" charset="0"/>
                <a:cs typeface="Times New Roman" pitchFamily="18" charset="0"/>
              </a:rPr>
              <a:t>Summary:</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This paper presents a structure for developing a decentralized ride-hailing application.</a:t>
            </a:r>
          </a:p>
          <a:p>
            <a:pPr algn="just">
              <a:lnSpc>
                <a:spcPct val="150000"/>
              </a:lnSpc>
              <a:buClr>
                <a:schemeClr val="bg1">
                  <a:lumMod val="50000"/>
                </a:schemeClr>
              </a:buClr>
              <a:buFont typeface="Wingdings" pitchFamily="2" charset="2"/>
              <a:buChar char="Ø"/>
            </a:pPr>
            <a:r>
              <a:rPr lang="en-US" sz="1400" dirty="0" err="1" smtClean="0">
                <a:latin typeface="Times New Roman" pitchFamily="18" charset="0"/>
                <a:cs typeface="Times New Roman" pitchFamily="18" charset="0"/>
              </a:rPr>
              <a:t>Hyperledger</a:t>
            </a:r>
            <a:r>
              <a:rPr lang="en-US" sz="1400" dirty="0" smtClean="0">
                <a:latin typeface="Times New Roman" pitchFamily="18" charset="0"/>
                <a:cs typeface="Times New Roman" pitchFamily="18" charset="0"/>
              </a:rPr>
              <a:t> fabric </a:t>
            </a:r>
            <a:r>
              <a:rPr lang="en-US" sz="1400" dirty="0" err="1" smtClean="0">
                <a:latin typeface="Times New Roman" pitchFamily="18" charset="0"/>
                <a:cs typeface="Times New Roman" pitchFamily="18" charset="0"/>
              </a:rPr>
              <a:t>blockchain</a:t>
            </a:r>
            <a:r>
              <a:rPr lang="en-US" sz="1400" dirty="0" smtClean="0">
                <a:latin typeface="Times New Roman" pitchFamily="18" charset="0"/>
                <a:cs typeface="Times New Roman" pitchFamily="18" charset="0"/>
              </a:rPr>
              <a:t> was used as a platform to implement the ride-hailing application.</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Ride-hailing services help to fill the vacant seats in vehicle with the persons who are travelling to same place as the driver.</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In this paper, autonomous vehicles are used in this ride-hailing application as they collect all the information from sensors such as cameras, lasers and electromagnetic field detectors.</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This paper also provides a detailed information about </a:t>
            </a:r>
            <a:r>
              <a:rPr lang="en-US" sz="1400" dirty="0" err="1" smtClean="0">
                <a:latin typeface="Times New Roman" pitchFamily="18" charset="0"/>
                <a:cs typeface="Times New Roman" pitchFamily="18" charset="0"/>
              </a:rPr>
              <a:t>blockchain</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Hyperledger</a:t>
            </a:r>
            <a:r>
              <a:rPr lang="en-US" sz="1400" dirty="0" smtClean="0">
                <a:latin typeface="Times New Roman" pitchFamily="18" charset="0"/>
                <a:cs typeface="Times New Roman" pitchFamily="18" charset="0"/>
              </a:rPr>
              <a:t> fabric and information security</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This paper clearly explains the chain code protocols and transactions security with their architecture.</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This paper describes good evaluation methods such as chain code analysis, constant rate network traffic, poison</a:t>
            </a:r>
          </a:p>
          <a:p>
            <a:pPr algn="just">
              <a:lnSpc>
                <a:spcPct val="150000"/>
              </a:lnSpc>
              <a:buNone/>
            </a:pPr>
            <a:r>
              <a:rPr lang="en-US" sz="1400" dirty="0" smtClean="0">
                <a:latin typeface="Times New Roman" pitchFamily="18" charset="0"/>
                <a:cs typeface="Times New Roman" pitchFamily="18" charset="0"/>
              </a:rPr>
              <a:t>	distribution based network traffic and Organization Restructuring Traffic.</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522514"/>
            <a:ext cx="8520600" cy="4340887"/>
          </a:xfrm>
        </p:spPr>
        <p:txBody>
          <a:bodyPr>
            <a:normAutofit fontScale="92500" lnSpcReduction="20000"/>
          </a:bodyPr>
          <a:lstStyle/>
          <a:p>
            <a:pPr>
              <a:lnSpc>
                <a:spcPct val="160000"/>
              </a:lnSpc>
              <a:buNone/>
            </a:pPr>
            <a:r>
              <a:rPr lang="en-US" sz="2100" b="1" i="1" dirty="0" smtClean="0">
                <a:solidFill>
                  <a:schemeClr val="bg1">
                    <a:lumMod val="50000"/>
                  </a:schemeClr>
                </a:solidFill>
                <a:latin typeface="Times New Roman" pitchFamily="18" charset="0"/>
                <a:cs typeface="Times New Roman" pitchFamily="18" charset="0"/>
              </a:rPr>
              <a:t>Advantages</a:t>
            </a:r>
            <a:r>
              <a:rPr lang="en-US" sz="2300" b="1" i="1" dirty="0" smtClean="0">
                <a:solidFill>
                  <a:schemeClr val="bg1">
                    <a:lumMod val="50000"/>
                  </a:schemeClr>
                </a:solidFill>
                <a:latin typeface="Times New Roman" pitchFamily="18" charset="0"/>
                <a:cs typeface="Times New Roman" pitchFamily="18" charset="0"/>
              </a:rPr>
              <a:t>:</a:t>
            </a:r>
            <a:endParaRPr lang="en-US" dirty="0" smtClean="0"/>
          </a:p>
          <a:p>
            <a:pPr>
              <a:lnSpc>
                <a:spcPct val="160000"/>
              </a:lnSpc>
              <a:buClr>
                <a:schemeClr val="bg1">
                  <a:lumMod val="50000"/>
                </a:schemeClr>
              </a:buClr>
              <a:buFont typeface="Wingdings" pitchFamily="2" charset="2"/>
              <a:buChar char="Ø"/>
            </a:pPr>
            <a:r>
              <a:rPr lang="en-US" sz="2100" dirty="0" smtClean="0">
                <a:latin typeface="Times New Roman" pitchFamily="18" charset="0"/>
                <a:cs typeface="Times New Roman" pitchFamily="18" charset="0"/>
              </a:rPr>
              <a:t>Privacy protection for both riders and drivers.</a:t>
            </a:r>
          </a:p>
          <a:p>
            <a:pPr>
              <a:lnSpc>
                <a:spcPct val="160000"/>
              </a:lnSpc>
              <a:buClr>
                <a:schemeClr val="bg1">
                  <a:lumMod val="50000"/>
                </a:schemeClr>
              </a:buClr>
              <a:buFont typeface="Wingdings" pitchFamily="2" charset="2"/>
              <a:buChar char="Ø"/>
            </a:pPr>
            <a:r>
              <a:rPr lang="en-US" sz="2100" dirty="0" smtClean="0">
                <a:latin typeface="Times New Roman" pitchFamily="18" charset="0"/>
                <a:cs typeface="Times New Roman" pitchFamily="18" charset="0"/>
              </a:rPr>
              <a:t>It performs well even under large network load.</a:t>
            </a:r>
          </a:p>
          <a:p>
            <a:pPr>
              <a:lnSpc>
                <a:spcPct val="160000"/>
              </a:lnSpc>
            </a:pPr>
            <a:endParaRPr lang="en-US" dirty="0" smtClean="0"/>
          </a:p>
          <a:p>
            <a:pPr>
              <a:lnSpc>
                <a:spcPct val="160000"/>
              </a:lnSpc>
              <a:buNone/>
            </a:pPr>
            <a:r>
              <a:rPr lang="en-US" sz="2100" b="1" i="1" dirty="0" smtClean="0">
                <a:solidFill>
                  <a:schemeClr val="bg1">
                    <a:lumMod val="50000"/>
                  </a:schemeClr>
                </a:solidFill>
                <a:latin typeface="Times New Roman" pitchFamily="18" charset="0"/>
                <a:cs typeface="Times New Roman" pitchFamily="18" charset="0"/>
              </a:rPr>
              <a:t>Disadvantages:</a:t>
            </a:r>
            <a:endParaRPr lang="en-US" dirty="0" smtClean="0"/>
          </a:p>
          <a:p>
            <a:pPr>
              <a:lnSpc>
                <a:spcPct val="160000"/>
              </a:lnSpc>
              <a:buClr>
                <a:schemeClr val="bg1">
                  <a:lumMod val="50000"/>
                </a:schemeClr>
              </a:buClr>
              <a:buFont typeface="Wingdings" pitchFamily="2" charset="2"/>
              <a:buChar char="Ø"/>
            </a:pPr>
            <a:r>
              <a:rPr lang="en-US" sz="2100" dirty="0" smtClean="0">
                <a:latin typeface="Times New Roman" pitchFamily="18" charset="0"/>
                <a:cs typeface="Times New Roman" pitchFamily="18" charset="0"/>
              </a:rPr>
              <a:t>Latency is high in delayed transactions.</a:t>
            </a:r>
          </a:p>
          <a:p>
            <a:pPr>
              <a:lnSpc>
                <a:spcPct val="160000"/>
              </a:lnSpc>
              <a:buClr>
                <a:schemeClr val="bg1">
                  <a:lumMod val="50000"/>
                </a:schemeClr>
              </a:buClr>
              <a:buFont typeface="Wingdings" pitchFamily="2" charset="2"/>
              <a:buChar char="Ø"/>
            </a:pPr>
            <a:r>
              <a:rPr lang="en-US" sz="2100" dirty="0" smtClean="0">
                <a:latin typeface="Times New Roman" pitchFamily="18" charset="0"/>
                <a:cs typeface="Times New Roman" pitchFamily="18" charset="0"/>
              </a:rPr>
              <a:t>No peer to peer public key infrastructure</a:t>
            </a:r>
          </a:p>
          <a:p>
            <a:pPr>
              <a:lnSpc>
                <a:spcPct val="160000"/>
              </a:lnSpc>
            </a:pPr>
            <a:endParaRPr lang="en-US" dirty="0" smtClean="0"/>
          </a:p>
          <a:p>
            <a:pPr>
              <a:lnSpc>
                <a:spcPct val="160000"/>
              </a:lnSpc>
              <a:buNone/>
            </a:pPr>
            <a:r>
              <a:rPr lang="en-US" sz="2100" b="1" i="1" dirty="0" smtClean="0">
                <a:solidFill>
                  <a:schemeClr val="bg1">
                    <a:lumMod val="50000"/>
                  </a:schemeClr>
                </a:solidFill>
                <a:latin typeface="Times New Roman" pitchFamily="18" charset="0"/>
                <a:cs typeface="Times New Roman" pitchFamily="18" charset="0"/>
              </a:rPr>
              <a:t>Link:</a:t>
            </a:r>
            <a:endParaRPr lang="en-US" sz="2100" dirty="0" smtClean="0"/>
          </a:p>
          <a:p>
            <a:pPr>
              <a:lnSpc>
                <a:spcPct val="160000"/>
              </a:lnSpc>
              <a:buNone/>
            </a:pPr>
            <a:r>
              <a:rPr lang="en-US" sz="2100" dirty="0" smtClean="0">
                <a:latin typeface="Times New Roman" pitchFamily="18" charset="0"/>
                <a:cs typeface="Times New Roman" pitchFamily="18" charset="0"/>
              </a:rPr>
              <a:t>https://arxiv.org/pdf/1910.00715.pdf</a:t>
            </a:r>
            <a:endParaRPr lang="en-US" sz="2100" dirty="0">
              <a:latin typeface="Times New Roman" pitchFamily="18" charset="0"/>
              <a:cs typeface="Times New Roman"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150725"/>
            <a:ext cx="8832300" cy="4813161"/>
          </a:xfrm>
        </p:spPr>
        <p:txBody>
          <a:bodyPr>
            <a:noAutofit/>
          </a:bodyPr>
          <a:lstStyle/>
          <a:p>
            <a:pPr algn="ctr">
              <a:buNone/>
            </a:pPr>
            <a:r>
              <a:rPr lang="en-US" sz="1500" b="1" dirty="0" smtClean="0">
                <a:solidFill>
                  <a:schemeClr val="bg1">
                    <a:lumMod val="50000"/>
                  </a:schemeClr>
                </a:solidFill>
                <a:latin typeface="Times New Roman" pitchFamily="18" charset="0"/>
                <a:cs typeface="Times New Roman" pitchFamily="18" charset="0"/>
              </a:rPr>
              <a:t>Paper 3: </a:t>
            </a:r>
            <a:r>
              <a:rPr lang="en-US" sz="1500" b="1" dirty="0" err="1" smtClean="0">
                <a:solidFill>
                  <a:schemeClr val="bg1">
                    <a:lumMod val="50000"/>
                  </a:schemeClr>
                </a:solidFill>
                <a:latin typeface="Times New Roman" pitchFamily="18" charset="0"/>
                <a:cs typeface="Times New Roman" pitchFamily="18" charset="0"/>
              </a:rPr>
              <a:t>Blockchain</a:t>
            </a:r>
            <a:r>
              <a:rPr lang="en-US" sz="1500" b="1" dirty="0" smtClean="0">
                <a:solidFill>
                  <a:schemeClr val="bg1">
                    <a:lumMod val="50000"/>
                  </a:schemeClr>
                </a:solidFill>
                <a:latin typeface="Times New Roman" pitchFamily="18" charset="0"/>
                <a:cs typeface="Times New Roman" pitchFamily="18" charset="0"/>
              </a:rPr>
              <a:t> for the Internet of Vehicles: A Decentralized </a:t>
            </a:r>
            <a:r>
              <a:rPr lang="en-US" sz="1500" b="1" dirty="0" err="1" smtClean="0">
                <a:solidFill>
                  <a:schemeClr val="bg1">
                    <a:lumMod val="50000"/>
                  </a:schemeClr>
                </a:solidFill>
                <a:latin typeface="Times New Roman" pitchFamily="18" charset="0"/>
                <a:cs typeface="Times New Roman" pitchFamily="18" charset="0"/>
              </a:rPr>
              <a:t>IoT</a:t>
            </a:r>
            <a:r>
              <a:rPr lang="en-US" sz="1500" b="1" dirty="0" smtClean="0">
                <a:solidFill>
                  <a:schemeClr val="bg1">
                    <a:lumMod val="50000"/>
                  </a:schemeClr>
                </a:solidFill>
                <a:latin typeface="Times New Roman" pitchFamily="18" charset="0"/>
                <a:cs typeface="Times New Roman" pitchFamily="18" charset="0"/>
              </a:rPr>
              <a:t> Solution for Vehicles Communication Using </a:t>
            </a:r>
            <a:r>
              <a:rPr lang="en-US" sz="1500" b="1" dirty="0" err="1" smtClean="0">
                <a:solidFill>
                  <a:schemeClr val="bg1">
                    <a:lumMod val="50000"/>
                  </a:schemeClr>
                </a:solidFill>
                <a:latin typeface="Times New Roman" pitchFamily="18" charset="0"/>
                <a:cs typeface="Times New Roman" pitchFamily="18" charset="0"/>
              </a:rPr>
              <a:t>Ethereum</a:t>
            </a:r>
            <a:endParaRPr lang="en-US" sz="1500" b="1" dirty="0" smtClean="0">
              <a:solidFill>
                <a:schemeClr val="bg1">
                  <a:lumMod val="50000"/>
                </a:schemeClr>
              </a:solidFill>
              <a:latin typeface="Times New Roman" pitchFamily="18" charset="0"/>
              <a:cs typeface="Times New Roman" pitchFamily="18" charset="0"/>
            </a:endParaRPr>
          </a:p>
          <a:p>
            <a:pPr algn="just">
              <a:buNone/>
            </a:pPr>
            <a:endParaRPr lang="en-US" sz="1500" b="1" dirty="0" smtClean="0">
              <a:solidFill>
                <a:schemeClr val="bg1">
                  <a:lumMod val="50000"/>
                </a:schemeClr>
              </a:solidFill>
              <a:latin typeface="Times New Roman" pitchFamily="18" charset="0"/>
              <a:cs typeface="Times New Roman" pitchFamily="18" charset="0"/>
            </a:endParaRPr>
          </a:p>
          <a:p>
            <a:pPr algn="just">
              <a:buNone/>
            </a:pPr>
            <a:r>
              <a:rPr lang="en-US" sz="1500" dirty="0" smtClean="0">
                <a:solidFill>
                  <a:schemeClr val="tx1"/>
                </a:solidFill>
                <a:latin typeface="Times New Roman" pitchFamily="18" charset="0"/>
                <a:cs typeface="Times New Roman" pitchFamily="18" charset="0"/>
              </a:rPr>
              <a:t>	This paper was written by </a:t>
            </a:r>
            <a:r>
              <a:rPr lang="en-US" sz="1500" dirty="0" err="1" smtClean="0">
                <a:solidFill>
                  <a:schemeClr val="tx1"/>
                </a:solidFill>
                <a:latin typeface="Times New Roman" pitchFamily="18" charset="0"/>
                <a:cs typeface="Times New Roman" pitchFamily="18" charset="0"/>
              </a:rPr>
              <a:t>Rateb</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Jabbar</a:t>
            </a:r>
            <a:r>
              <a:rPr lang="en-US" sz="1500" dirty="0" smtClean="0">
                <a:solidFill>
                  <a:schemeClr val="tx1"/>
                </a:solidFill>
                <a:latin typeface="Times New Roman" pitchFamily="18" charset="0"/>
                <a:cs typeface="Times New Roman" pitchFamily="18" charset="0"/>
              </a:rPr>
              <a:t> , Mohamed </a:t>
            </a:r>
            <a:r>
              <a:rPr lang="en-US" sz="1500" dirty="0" err="1" smtClean="0">
                <a:solidFill>
                  <a:schemeClr val="tx1"/>
                </a:solidFill>
                <a:latin typeface="Times New Roman" pitchFamily="18" charset="0"/>
                <a:cs typeface="Times New Roman" pitchFamily="18" charset="0"/>
              </a:rPr>
              <a:t>Kharbeche</a:t>
            </a:r>
            <a:r>
              <a:rPr lang="en-US" sz="1500" dirty="0" smtClean="0">
                <a:solidFill>
                  <a:schemeClr val="tx1"/>
                </a:solidFill>
                <a:latin typeface="Times New Roman" pitchFamily="18" charset="0"/>
                <a:cs typeface="Times New Roman" pitchFamily="18" charset="0"/>
              </a:rPr>
              <a:t> , </a:t>
            </a:r>
            <a:r>
              <a:rPr lang="en-US" sz="1500" dirty="0" err="1" smtClean="0">
                <a:solidFill>
                  <a:schemeClr val="tx1"/>
                </a:solidFill>
                <a:latin typeface="Times New Roman" pitchFamily="18" charset="0"/>
                <a:cs typeface="Times New Roman" pitchFamily="18" charset="0"/>
              </a:rPr>
              <a:t>Khalifa</a:t>
            </a:r>
            <a:r>
              <a:rPr lang="en-US" sz="1500" dirty="0" smtClean="0">
                <a:solidFill>
                  <a:schemeClr val="tx1"/>
                </a:solidFill>
                <a:latin typeface="Times New Roman" pitchFamily="18" charset="0"/>
                <a:cs typeface="Times New Roman" pitchFamily="18" charset="0"/>
              </a:rPr>
              <a:t> Al-Khalifa , </a:t>
            </a:r>
            <a:r>
              <a:rPr lang="en-US" sz="1500" dirty="0" err="1" smtClean="0">
                <a:solidFill>
                  <a:schemeClr val="tx1"/>
                </a:solidFill>
                <a:latin typeface="Times New Roman" pitchFamily="18" charset="0"/>
                <a:cs typeface="Times New Roman" pitchFamily="18" charset="0"/>
              </a:rPr>
              <a:t>Moez</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Krichen</a:t>
            </a:r>
            <a:r>
              <a:rPr lang="en-US" sz="1500" dirty="0" smtClean="0">
                <a:solidFill>
                  <a:schemeClr val="tx1"/>
                </a:solidFill>
                <a:latin typeface="Times New Roman" pitchFamily="18" charset="0"/>
                <a:cs typeface="Times New Roman" pitchFamily="18" charset="0"/>
              </a:rPr>
              <a:t> and </a:t>
            </a:r>
            <a:r>
              <a:rPr lang="en-US" sz="1500" dirty="0" err="1" smtClean="0">
                <a:solidFill>
                  <a:schemeClr val="tx1"/>
                </a:solidFill>
                <a:latin typeface="Times New Roman" pitchFamily="18" charset="0"/>
                <a:cs typeface="Times New Roman" pitchFamily="18" charset="0"/>
              </a:rPr>
              <a:t>Kamel</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Barkaoui</a:t>
            </a:r>
            <a:r>
              <a:rPr lang="en-US" sz="1500" dirty="0" smtClean="0">
                <a:solidFill>
                  <a:schemeClr val="tx1"/>
                </a:solidFill>
                <a:latin typeface="Times New Roman" pitchFamily="18" charset="0"/>
                <a:cs typeface="Times New Roman" pitchFamily="18" charset="0"/>
              </a:rPr>
              <a:t> . This paper was published in MPDI, 2020.</a:t>
            </a:r>
          </a:p>
          <a:p>
            <a:pPr algn="just">
              <a:buNone/>
            </a:pPr>
            <a:r>
              <a:rPr lang="en-US" sz="1500" b="1" i="1" dirty="0" smtClean="0">
                <a:solidFill>
                  <a:schemeClr val="bg1">
                    <a:lumMod val="50000"/>
                  </a:schemeClr>
                </a:solidFill>
                <a:latin typeface="Times New Roman" pitchFamily="18" charset="0"/>
                <a:cs typeface="Times New Roman" pitchFamily="18" charset="0"/>
              </a:rPr>
              <a:t>Summary:</a:t>
            </a:r>
            <a:endParaRPr lang="en-US" sz="1500" dirty="0" smtClean="0">
              <a:solidFill>
                <a:schemeClr val="tx1"/>
              </a:solidFill>
              <a:latin typeface="Times New Roman" pitchFamily="18" charset="0"/>
              <a:cs typeface="Times New Roman" pitchFamily="18" charset="0"/>
            </a:endParaRPr>
          </a:p>
          <a:p>
            <a:pPr algn="just">
              <a:lnSpc>
                <a:spcPct val="150000"/>
              </a:lnSpc>
              <a:buClr>
                <a:schemeClr val="bg1">
                  <a:lumMod val="50000"/>
                </a:schemeClr>
              </a:buClr>
              <a:buFont typeface="Wingdings" pitchFamily="2" charset="2"/>
              <a:buChar char="Ø"/>
            </a:pPr>
            <a:r>
              <a:rPr lang="en-US" sz="1500" dirty="0" smtClean="0">
                <a:solidFill>
                  <a:schemeClr val="tx1"/>
                </a:solidFill>
                <a:latin typeface="Times New Roman" pitchFamily="18" charset="0"/>
                <a:cs typeface="Times New Roman" pitchFamily="18" charset="0"/>
              </a:rPr>
              <a:t>IOV which stands for Internet of Vehicles, is one of the applications of IOT.</a:t>
            </a:r>
          </a:p>
          <a:p>
            <a:pPr algn="just">
              <a:lnSpc>
                <a:spcPct val="150000"/>
              </a:lnSpc>
              <a:buClr>
                <a:schemeClr val="bg1">
                  <a:lumMod val="50000"/>
                </a:schemeClr>
              </a:buClr>
              <a:buFont typeface="Wingdings" pitchFamily="2" charset="2"/>
              <a:buChar char="Ø"/>
            </a:pPr>
            <a:r>
              <a:rPr lang="en-US" sz="1500" dirty="0" smtClean="0">
                <a:solidFill>
                  <a:schemeClr val="tx1"/>
                </a:solidFill>
                <a:latin typeface="Times New Roman" pitchFamily="18" charset="0"/>
                <a:cs typeface="Times New Roman" pitchFamily="18" charset="0"/>
              </a:rPr>
              <a:t>This IOV shows an interaction between vehicles and their </a:t>
            </a:r>
            <a:r>
              <a:rPr lang="en-US" sz="1500" dirty="0" err="1" smtClean="0">
                <a:solidFill>
                  <a:schemeClr val="tx1"/>
                </a:solidFill>
                <a:latin typeface="Times New Roman" pitchFamily="18" charset="0"/>
                <a:cs typeface="Times New Roman" pitchFamily="18" charset="0"/>
              </a:rPr>
              <a:t>infrastrcuture</a:t>
            </a:r>
            <a:r>
              <a:rPr lang="en-US" sz="1500" dirty="0" smtClean="0">
                <a:solidFill>
                  <a:schemeClr val="tx1"/>
                </a:solidFill>
                <a:latin typeface="Times New Roman" pitchFamily="18" charset="0"/>
                <a:cs typeface="Times New Roman" pitchFamily="18" charset="0"/>
              </a:rPr>
              <a:t>. But IOV have certain limitations like lack of privacy, centralization etc.</a:t>
            </a:r>
          </a:p>
          <a:p>
            <a:pPr algn="just">
              <a:lnSpc>
                <a:spcPct val="150000"/>
              </a:lnSpc>
              <a:buClr>
                <a:schemeClr val="bg1">
                  <a:lumMod val="50000"/>
                </a:schemeClr>
              </a:buClr>
              <a:buFont typeface="Wingdings" pitchFamily="2" charset="2"/>
              <a:buChar char="Ø"/>
            </a:pPr>
            <a:r>
              <a:rPr lang="en-US" sz="1500" dirty="0" smtClean="0">
                <a:solidFill>
                  <a:schemeClr val="tx1"/>
                </a:solidFill>
                <a:latin typeface="Times New Roman" pitchFamily="18" charset="0"/>
                <a:cs typeface="Times New Roman" pitchFamily="18" charset="0"/>
              </a:rPr>
              <a:t>In this paper we can see how </a:t>
            </a:r>
            <a:r>
              <a:rPr lang="en-US" sz="1500" dirty="0" err="1" smtClean="0">
                <a:solidFill>
                  <a:schemeClr val="tx1"/>
                </a:solidFill>
                <a:latin typeface="Times New Roman" pitchFamily="18" charset="0"/>
                <a:cs typeface="Times New Roman" pitchFamily="18" charset="0"/>
              </a:rPr>
              <a:t>blockchain</a:t>
            </a:r>
            <a:r>
              <a:rPr lang="en-US" sz="1500" dirty="0" smtClean="0">
                <a:solidFill>
                  <a:schemeClr val="tx1"/>
                </a:solidFill>
                <a:latin typeface="Times New Roman" pitchFamily="18" charset="0"/>
                <a:cs typeface="Times New Roman" pitchFamily="18" charset="0"/>
              </a:rPr>
              <a:t> can address the problems caused by IOV .</a:t>
            </a:r>
          </a:p>
          <a:p>
            <a:pPr algn="just">
              <a:lnSpc>
                <a:spcPct val="150000"/>
              </a:lnSpc>
              <a:buClr>
                <a:schemeClr val="bg1">
                  <a:lumMod val="50000"/>
                </a:schemeClr>
              </a:buClr>
              <a:buFont typeface="Wingdings" pitchFamily="2" charset="2"/>
              <a:buChar char="Ø"/>
            </a:pPr>
            <a:r>
              <a:rPr lang="en-US" sz="1500" dirty="0" err="1" smtClean="0">
                <a:solidFill>
                  <a:schemeClr val="tx1"/>
                </a:solidFill>
                <a:latin typeface="Times New Roman" pitchFamily="18" charset="0"/>
                <a:cs typeface="Times New Roman" pitchFamily="18" charset="0"/>
              </a:rPr>
              <a:t>Blockchain</a:t>
            </a:r>
            <a:r>
              <a:rPr lang="en-US" sz="1500" dirty="0" smtClean="0">
                <a:solidFill>
                  <a:schemeClr val="tx1"/>
                </a:solidFill>
                <a:latin typeface="Times New Roman" pitchFamily="18" charset="0"/>
                <a:cs typeface="Times New Roman" pitchFamily="18" charset="0"/>
              </a:rPr>
              <a:t> technology has a ability to improve the transport systems by making them secure and autonomous.</a:t>
            </a:r>
          </a:p>
          <a:p>
            <a:pPr algn="just">
              <a:lnSpc>
                <a:spcPct val="150000"/>
              </a:lnSpc>
              <a:buClr>
                <a:schemeClr val="bg1">
                  <a:lumMod val="50000"/>
                </a:schemeClr>
              </a:buClr>
              <a:buFont typeface="Wingdings" pitchFamily="2" charset="2"/>
              <a:buChar char="Ø"/>
            </a:pPr>
            <a:r>
              <a:rPr lang="en-US" sz="1500" dirty="0" smtClean="0">
                <a:solidFill>
                  <a:schemeClr val="tx1"/>
                </a:solidFill>
                <a:latin typeface="Times New Roman" pitchFamily="18" charset="0"/>
                <a:cs typeface="Times New Roman" pitchFamily="18" charset="0"/>
              </a:rPr>
              <a:t>In this way, the resources of transport systems such as crowd sourcing technology can be used more effectively.</a:t>
            </a:r>
          </a:p>
          <a:p>
            <a:pPr algn="just">
              <a:lnSpc>
                <a:spcPct val="150000"/>
              </a:lnSpc>
              <a:buClr>
                <a:schemeClr val="bg1">
                  <a:lumMod val="50000"/>
                </a:schemeClr>
              </a:buClr>
              <a:buFont typeface="Wingdings" pitchFamily="2" charset="2"/>
              <a:buChar char="Ø"/>
            </a:pPr>
            <a:r>
              <a:rPr lang="en-US" sz="1500" dirty="0" smtClean="0">
                <a:solidFill>
                  <a:schemeClr val="tx1"/>
                </a:solidFill>
                <a:latin typeface="Times New Roman" pitchFamily="18" charset="0"/>
                <a:cs typeface="Times New Roman" pitchFamily="18" charset="0"/>
              </a:rPr>
              <a:t>Recent developments in </a:t>
            </a:r>
            <a:r>
              <a:rPr lang="en-US" sz="1500" dirty="0" err="1" smtClean="0">
                <a:solidFill>
                  <a:schemeClr val="tx1"/>
                </a:solidFill>
                <a:latin typeface="Times New Roman" pitchFamily="18" charset="0"/>
                <a:cs typeface="Times New Roman" pitchFamily="18" charset="0"/>
              </a:rPr>
              <a:t>blockchain</a:t>
            </a:r>
            <a:r>
              <a:rPr lang="en-US" sz="1500" dirty="0" smtClean="0">
                <a:solidFill>
                  <a:schemeClr val="tx1"/>
                </a:solidFill>
                <a:latin typeface="Times New Roman" pitchFamily="18" charset="0"/>
                <a:cs typeface="Times New Roman" pitchFamily="18" charset="0"/>
              </a:rPr>
              <a:t> systems were summarized clearly.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612949"/>
            <a:ext cx="8520600" cy="4250452"/>
          </a:xfrm>
        </p:spPr>
        <p:txBody>
          <a:bodyPr>
            <a:normAutofit fontScale="92500"/>
          </a:bodyPr>
          <a:lstStyle/>
          <a:p>
            <a:pPr>
              <a:lnSpc>
                <a:spcPct val="160000"/>
              </a:lnSpc>
              <a:buNone/>
            </a:pPr>
            <a:r>
              <a:rPr lang="en-US" sz="2100" b="1" i="1" dirty="0" smtClean="0">
                <a:solidFill>
                  <a:schemeClr val="bg1">
                    <a:lumMod val="50000"/>
                  </a:schemeClr>
                </a:solidFill>
                <a:latin typeface="Times New Roman" pitchFamily="18" charset="0"/>
                <a:cs typeface="Times New Roman" pitchFamily="18" charset="0"/>
              </a:rPr>
              <a:t>Advantages</a:t>
            </a:r>
            <a:r>
              <a:rPr lang="en-US" sz="2300" b="1" i="1" dirty="0" smtClean="0">
                <a:solidFill>
                  <a:schemeClr val="bg1">
                    <a:lumMod val="50000"/>
                  </a:schemeClr>
                </a:solidFill>
                <a:latin typeface="Times New Roman" pitchFamily="18" charset="0"/>
                <a:cs typeface="Times New Roman" pitchFamily="18" charset="0"/>
              </a:rPr>
              <a:t>:</a:t>
            </a:r>
            <a:endParaRPr lang="en-US" dirty="0" smtClean="0"/>
          </a:p>
          <a:p>
            <a:pPr>
              <a:lnSpc>
                <a:spcPct val="160000"/>
              </a:lnSpc>
              <a:buClr>
                <a:schemeClr val="bg1">
                  <a:lumMod val="50000"/>
                </a:schemeClr>
              </a:buClr>
              <a:buFont typeface="Wingdings" pitchFamily="2" charset="2"/>
              <a:buChar char="Ø"/>
            </a:pPr>
            <a:r>
              <a:rPr lang="en-US" sz="2100" dirty="0" smtClean="0">
                <a:latin typeface="Times New Roman" pitchFamily="18" charset="0"/>
                <a:cs typeface="Times New Roman" pitchFamily="18" charset="0"/>
              </a:rPr>
              <a:t>Detailed Explanation on </a:t>
            </a:r>
            <a:r>
              <a:rPr lang="en-US" sz="2100" dirty="0" err="1" smtClean="0">
                <a:latin typeface="Times New Roman" pitchFamily="18" charset="0"/>
                <a:cs typeface="Times New Roman" pitchFamily="18" charset="0"/>
              </a:rPr>
              <a:t>blockchain</a:t>
            </a:r>
            <a:r>
              <a:rPr lang="en-US" sz="2100" dirty="0" smtClean="0">
                <a:latin typeface="Times New Roman" pitchFamily="18" charset="0"/>
                <a:cs typeface="Times New Roman" pitchFamily="18" charset="0"/>
              </a:rPr>
              <a:t> and its applications.</a:t>
            </a:r>
          </a:p>
          <a:p>
            <a:pPr>
              <a:lnSpc>
                <a:spcPct val="160000"/>
              </a:lnSpc>
              <a:buClr>
                <a:schemeClr val="bg1">
                  <a:lumMod val="50000"/>
                </a:schemeClr>
              </a:buClr>
              <a:buFont typeface="Wingdings" pitchFamily="2" charset="2"/>
              <a:buChar char="Ø"/>
            </a:pPr>
            <a:r>
              <a:rPr lang="en-US" sz="2100" dirty="0" err="1" smtClean="0">
                <a:latin typeface="Times New Roman" pitchFamily="18" charset="0"/>
                <a:cs typeface="Times New Roman" pitchFamily="18" charset="0"/>
              </a:rPr>
              <a:t>Blockchain</a:t>
            </a:r>
            <a:r>
              <a:rPr lang="en-US" sz="2100" dirty="0" smtClean="0">
                <a:latin typeface="Times New Roman" pitchFamily="18" charset="0"/>
                <a:cs typeface="Times New Roman" pitchFamily="18" charset="0"/>
              </a:rPr>
              <a:t> is an efficient and secure mechanism for </a:t>
            </a:r>
            <a:r>
              <a:rPr lang="en-US" sz="2100" dirty="0" err="1" smtClean="0">
                <a:latin typeface="Times New Roman" pitchFamily="18" charset="0"/>
                <a:cs typeface="Times New Roman" pitchFamily="18" charset="0"/>
              </a:rPr>
              <a:t>IoV</a:t>
            </a:r>
            <a:r>
              <a:rPr lang="en-US" sz="2100" dirty="0" smtClean="0">
                <a:latin typeface="Times New Roman" pitchFamily="18" charset="0"/>
                <a:cs typeface="Times New Roman" pitchFamily="18" charset="0"/>
              </a:rPr>
              <a:t> communications.</a:t>
            </a:r>
            <a:endParaRPr lang="en-US" dirty="0" smtClean="0"/>
          </a:p>
          <a:p>
            <a:pPr>
              <a:lnSpc>
                <a:spcPct val="160000"/>
              </a:lnSpc>
              <a:buNone/>
            </a:pPr>
            <a:r>
              <a:rPr lang="en-US" sz="2100" b="1" i="1" dirty="0" smtClean="0">
                <a:solidFill>
                  <a:schemeClr val="bg1">
                    <a:lumMod val="50000"/>
                  </a:schemeClr>
                </a:solidFill>
                <a:latin typeface="Times New Roman" pitchFamily="18" charset="0"/>
                <a:cs typeface="Times New Roman" pitchFamily="18" charset="0"/>
              </a:rPr>
              <a:t>Disadvantages:</a:t>
            </a:r>
            <a:endParaRPr lang="en-US" dirty="0" smtClean="0"/>
          </a:p>
          <a:p>
            <a:pPr>
              <a:lnSpc>
                <a:spcPct val="160000"/>
              </a:lnSpc>
              <a:buClr>
                <a:schemeClr val="bg1">
                  <a:lumMod val="50000"/>
                </a:schemeClr>
              </a:buClr>
              <a:buFont typeface="Wingdings" pitchFamily="2" charset="2"/>
              <a:buChar char="Ø"/>
            </a:pPr>
            <a:r>
              <a:rPr lang="en-US" sz="2100" dirty="0" smtClean="0">
                <a:latin typeface="Times New Roman" pitchFamily="18" charset="0"/>
                <a:cs typeface="Times New Roman" pitchFamily="18" charset="0"/>
              </a:rPr>
              <a:t>Since </a:t>
            </a:r>
            <a:r>
              <a:rPr lang="en-US" sz="2100" dirty="0" err="1" smtClean="0">
                <a:latin typeface="Times New Roman" pitchFamily="18" charset="0"/>
                <a:cs typeface="Times New Roman" pitchFamily="18" charset="0"/>
              </a:rPr>
              <a:t>IoT</a:t>
            </a:r>
            <a:r>
              <a:rPr lang="en-US" sz="2100" dirty="0" smtClean="0">
                <a:latin typeface="Times New Roman" pitchFamily="18" charset="0"/>
                <a:cs typeface="Times New Roman" pitchFamily="18" charset="0"/>
              </a:rPr>
              <a:t> being incorporated, there is always a chance of security breach at hardware side.</a:t>
            </a:r>
            <a:endParaRPr lang="en-US" dirty="0" smtClean="0"/>
          </a:p>
          <a:p>
            <a:pPr>
              <a:lnSpc>
                <a:spcPct val="160000"/>
              </a:lnSpc>
              <a:buNone/>
            </a:pPr>
            <a:r>
              <a:rPr lang="en-US" sz="2100" b="1" i="1" dirty="0" smtClean="0">
                <a:solidFill>
                  <a:schemeClr val="bg1">
                    <a:lumMod val="50000"/>
                  </a:schemeClr>
                </a:solidFill>
                <a:latin typeface="Times New Roman" pitchFamily="18" charset="0"/>
                <a:cs typeface="Times New Roman" pitchFamily="18" charset="0"/>
              </a:rPr>
              <a:t>Link:</a:t>
            </a:r>
            <a:endParaRPr lang="en-US" sz="2100" dirty="0" smtClean="0"/>
          </a:p>
          <a:p>
            <a:pPr>
              <a:lnSpc>
                <a:spcPct val="160000"/>
              </a:lnSpc>
              <a:buNone/>
            </a:pPr>
            <a:r>
              <a:rPr lang="en-US" sz="2100" dirty="0" smtClean="0">
                <a:latin typeface="Times New Roman" pitchFamily="18" charset="0"/>
                <a:cs typeface="Times New Roman" pitchFamily="18" charset="0"/>
              </a:rPr>
              <a:t>https://www.mdpi.com/1424-8220/20/14/3928</a:t>
            </a:r>
            <a:endParaRPr lang="en-US" sz="2100" dirty="0">
              <a:latin typeface="Times New Roman" pitchFamily="18" charset="0"/>
              <a:cs typeface="Times New Roman"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81354" y="211015"/>
            <a:ext cx="8862646" cy="4752871"/>
          </a:xfrm>
        </p:spPr>
        <p:txBody>
          <a:bodyPr>
            <a:noAutofit/>
          </a:bodyPr>
          <a:lstStyle/>
          <a:p>
            <a:pPr algn="ctr">
              <a:buNone/>
            </a:pPr>
            <a:r>
              <a:rPr lang="en-US" sz="1400" b="1" dirty="0" smtClean="0">
                <a:solidFill>
                  <a:schemeClr val="bg1">
                    <a:lumMod val="50000"/>
                  </a:schemeClr>
                </a:solidFill>
                <a:latin typeface="Times New Roman" pitchFamily="18" charset="0"/>
                <a:cs typeface="Times New Roman" pitchFamily="18" charset="0"/>
              </a:rPr>
              <a:t>Paper 4: </a:t>
            </a:r>
            <a:r>
              <a:rPr lang="en-US" sz="1400" b="1" dirty="0" err="1" smtClean="0">
                <a:solidFill>
                  <a:schemeClr val="bg1">
                    <a:lumMod val="50000"/>
                  </a:schemeClr>
                </a:solidFill>
                <a:latin typeface="Times New Roman" pitchFamily="18" charset="0"/>
                <a:cs typeface="Times New Roman" pitchFamily="18" charset="0"/>
              </a:rPr>
              <a:t>EtherRent</a:t>
            </a:r>
            <a:r>
              <a:rPr lang="en-US" sz="1400" b="1" dirty="0" smtClean="0">
                <a:solidFill>
                  <a:schemeClr val="bg1">
                    <a:lumMod val="50000"/>
                  </a:schemeClr>
                </a:solidFill>
                <a:latin typeface="Times New Roman" pitchFamily="18" charset="0"/>
                <a:cs typeface="Times New Roman" pitchFamily="18" charset="0"/>
              </a:rPr>
              <a:t>: A Co-operative Car Rental Platform:</a:t>
            </a:r>
          </a:p>
          <a:p>
            <a:pPr>
              <a:buNone/>
            </a:pPr>
            <a:endParaRPr lang="en-US" sz="1400" b="1" dirty="0" smtClean="0">
              <a:solidFill>
                <a:schemeClr val="bg1">
                  <a:lumMod val="50000"/>
                </a:schemeClr>
              </a:solidFill>
              <a:latin typeface="Times New Roman" pitchFamily="18" charset="0"/>
              <a:cs typeface="Times New Roman" pitchFamily="18" charset="0"/>
            </a:endParaRPr>
          </a:p>
          <a:p>
            <a:pPr algn="just">
              <a:lnSpc>
                <a:spcPct val="150000"/>
              </a:lnSpc>
              <a:buNone/>
            </a:pPr>
            <a:r>
              <a:rPr lang="en-US" sz="1400" dirty="0" smtClean="0">
                <a:latin typeface="Times New Roman" pitchFamily="18" charset="0"/>
                <a:cs typeface="Times New Roman" pitchFamily="18" charset="0"/>
              </a:rPr>
              <a:t>	This paper was written by </a:t>
            </a:r>
            <a:r>
              <a:rPr lang="en-US" sz="1400" dirty="0" err="1" smtClean="0">
                <a:latin typeface="Times New Roman" pitchFamily="18" charset="0"/>
                <a:cs typeface="Times New Roman" pitchFamily="18" charset="0"/>
              </a:rPr>
              <a:t>Akhilesh</a:t>
            </a:r>
            <a:r>
              <a:rPr lang="en-US" sz="1400" dirty="0" smtClean="0">
                <a:latin typeface="Times New Roman" pitchFamily="18" charset="0"/>
                <a:cs typeface="Times New Roman" pitchFamily="18" charset="0"/>
              </a:rPr>
              <a:t> Nair, Nelson </a:t>
            </a:r>
            <a:r>
              <a:rPr lang="en-US" sz="1400" dirty="0" err="1" smtClean="0">
                <a:latin typeface="Times New Roman" pitchFamily="18" charset="0"/>
                <a:cs typeface="Times New Roman" pitchFamily="18" charset="0"/>
              </a:rPr>
              <a:t>Chacko</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Rihab</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Kasim</a:t>
            </a:r>
            <a:r>
              <a:rPr lang="en-US" sz="1400" dirty="0" smtClean="0">
                <a:latin typeface="Times New Roman" pitchFamily="18" charset="0"/>
                <a:cs typeface="Times New Roman" pitchFamily="18" charset="0"/>
              </a:rPr>
              <a:t>, </a:t>
            </a:r>
            <a:r>
              <a:rPr lang="en-US" sz="1400" dirty="0" err="1" smtClean="0">
                <a:latin typeface="Times New Roman" pitchFamily="18" charset="0"/>
                <a:cs typeface="Times New Roman" pitchFamily="18" charset="0"/>
              </a:rPr>
              <a:t>Ani</a:t>
            </a:r>
            <a:r>
              <a:rPr lang="en-US" sz="1400" dirty="0" smtClean="0">
                <a:latin typeface="Times New Roman" pitchFamily="18" charset="0"/>
                <a:cs typeface="Times New Roman" pitchFamily="18" charset="0"/>
              </a:rPr>
              <a:t> Sunny. This paper was published in</a:t>
            </a:r>
          </a:p>
          <a:p>
            <a:pPr algn="just">
              <a:lnSpc>
                <a:spcPct val="150000"/>
              </a:lnSpc>
              <a:buNone/>
            </a:pPr>
            <a:r>
              <a:rPr lang="en-US" sz="1400" dirty="0" smtClean="0">
                <a:latin typeface="Times New Roman" pitchFamily="18" charset="0"/>
                <a:cs typeface="Times New Roman" pitchFamily="18" charset="0"/>
              </a:rPr>
              <a:t>	IRJET , 2020</a:t>
            </a:r>
          </a:p>
          <a:p>
            <a:pPr algn="just">
              <a:lnSpc>
                <a:spcPct val="150000"/>
              </a:lnSpc>
              <a:buNone/>
            </a:pPr>
            <a:r>
              <a:rPr lang="en-US" sz="1400" b="1" i="1" dirty="0" smtClean="0">
                <a:solidFill>
                  <a:schemeClr val="bg1">
                    <a:lumMod val="50000"/>
                  </a:schemeClr>
                </a:solidFill>
                <a:latin typeface="Times New Roman" pitchFamily="18" charset="0"/>
                <a:cs typeface="Times New Roman" pitchFamily="18" charset="0"/>
              </a:rPr>
              <a:t>Summary:</a:t>
            </a:r>
            <a:endParaRPr lang="en-US" sz="1400" dirty="0" smtClean="0">
              <a:latin typeface="Times New Roman" pitchFamily="18" charset="0"/>
              <a:cs typeface="Times New Roman" pitchFamily="18" charset="0"/>
            </a:endParaRP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This paper gives a detailed information about the how the decentralized online car rental service works.</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We know that, these days many people are taking cars on rents.</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By using </a:t>
            </a:r>
            <a:r>
              <a:rPr lang="en-US" sz="1400" dirty="0" err="1" smtClean="0">
                <a:latin typeface="Times New Roman" pitchFamily="18" charset="0"/>
                <a:cs typeface="Times New Roman" pitchFamily="18" charset="0"/>
              </a:rPr>
              <a:t>blockchain</a:t>
            </a:r>
            <a:r>
              <a:rPr lang="en-US" sz="1400" dirty="0" smtClean="0">
                <a:latin typeface="Times New Roman" pitchFamily="18" charset="0"/>
                <a:cs typeface="Times New Roman" pitchFamily="18" charset="0"/>
              </a:rPr>
              <a:t> technology we can create a open platform , so that there will a clear picture for customer and cab owner before raid starts.</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If a customer wants to have a car for rent, he can choose a car from all the available cars by looking at the features of the cars.</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After the usage of vehicle by customer, the owner can get the condition of car from the sensors incorporated.</a:t>
            </a:r>
          </a:p>
          <a:p>
            <a:pPr algn="just">
              <a:lnSpc>
                <a:spcPct val="150000"/>
              </a:lnSpc>
              <a:buClr>
                <a:schemeClr val="bg1">
                  <a:lumMod val="50000"/>
                </a:schemeClr>
              </a:buClr>
              <a:buFont typeface="Wingdings" pitchFamily="2" charset="2"/>
              <a:buChar char="Ø"/>
            </a:pPr>
            <a:r>
              <a:rPr lang="en-US" sz="1400" dirty="0" smtClean="0">
                <a:latin typeface="Times New Roman" pitchFamily="18" charset="0"/>
                <a:cs typeface="Times New Roman" pitchFamily="18" charset="0"/>
              </a:rPr>
              <a:t>The smart contract written will take care of payment and penalty between customer and car owner.</a:t>
            </a:r>
          </a:p>
          <a:p>
            <a:pPr algn="just">
              <a:lnSpc>
                <a:spcPct val="150000"/>
              </a:lnSpc>
              <a:buNone/>
            </a:pPr>
            <a:endParaRPr lang="en-US" sz="1400" dirty="0" smtClean="0">
              <a:latin typeface="Times New Roman" pitchFamily="18" charset="0"/>
              <a:cs typeface="Times New Roman"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612949"/>
            <a:ext cx="8520600" cy="4250452"/>
          </a:xfrm>
        </p:spPr>
        <p:txBody>
          <a:bodyPr>
            <a:normAutofit/>
          </a:bodyPr>
          <a:lstStyle/>
          <a:p>
            <a:pPr>
              <a:lnSpc>
                <a:spcPct val="160000"/>
              </a:lnSpc>
              <a:buNone/>
            </a:pPr>
            <a:r>
              <a:rPr lang="en-US" sz="1900" b="1" i="1" dirty="0" smtClean="0">
                <a:solidFill>
                  <a:schemeClr val="bg1">
                    <a:lumMod val="50000"/>
                  </a:schemeClr>
                </a:solidFill>
                <a:latin typeface="Times New Roman" pitchFamily="18" charset="0"/>
                <a:cs typeface="Times New Roman" pitchFamily="18" charset="0"/>
              </a:rPr>
              <a:t>Advantages:</a:t>
            </a:r>
            <a:endParaRPr lang="en-US" sz="1900" dirty="0" smtClean="0"/>
          </a:p>
          <a:p>
            <a:pPr>
              <a:lnSpc>
                <a:spcPct val="160000"/>
              </a:lnSpc>
              <a:buClr>
                <a:schemeClr val="bg1">
                  <a:lumMod val="50000"/>
                </a:schemeClr>
              </a:buClr>
              <a:buFont typeface="Wingdings" pitchFamily="2" charset="2"/>
              <a:buChar char="Ø"/>
            </a:pPr>
            <a:r>
              <a:rPr lang="en-US" sz="1900" dirty="0" smtClean="0">
                <a:latin typeface="Times New Roman" pitchFamily="18" charset="0"/>
                <a:cs typeface="Times New Roman" pitchFamily="18" charset="0"/>
              </a:rPr>
              <a:t>As there is no involvement of third party entire profit goes to users.</a:t>
            </a:r>
          </a:p>
          <a:p>
            <a:pPr>
              <a:lnSpc>
                <a:spcPct val="160000"/>
              </a:lnSpc>
              <a:buClr>
                <a:schemeClr val="bg1">
                  <a:lumMod val="50000"/>
                </a:schemeClr>
              </a:buClr>
              <a:buFont typeface="Wingdings" pitchFamily="2" charset="2"/>
              <a:buChar char="Ø"/>
            </a:pPr>
            <a:r>
              <a:rPr lang="en-US" sz="1900" dirty="0" smtClean="0">
                <a:latin typeface="Times New Roman" pitchFamily="18" charset="0"/>
                <a:cs typeface="Times New Roman" pitchFamily="18" charset="0"/>
              </a:rPr>
              <a:t>All actions are easily traceable since </a:t>
            </a:r>
            <a:r>
              <a:rPr lang="en-US" sz="1900" dirty="0" err="1" smtClean="0">
                <a:latin typeface="Times New Roman" pitchFamily="18" charset="0"/>
                <a:cs typeface="Times New Roman" pitchFamily="18" charset="0"/>
              </a:rPr>
              <a:t>blockchain</a:t>
            </a:r>
            <a:r>
              <a:rPr lang="en-US" sz="1900" dirty="0" smtClean="0">
                <a:latin typeface="Times New Roman" pitchFamily="18" charset="0"/>
                <a:cs typeface="Times New Roman" pitchFamily="18" charset="0"/>
              </a:rPr>
              <a:t> is being used here.</a:t>
            </a:r>
            <a:endParaRPr lang="en-US" sz="1900" dirty="0" smtClean="0"/>
          </a:p>
          <a:p>
            <a:pPr>
              <a:lnSpc>
                <a:spcPct val="160000"/>
              </a:lnSpc>
              <a:buNone/>
            </a:pPr>
            <a:r>
              <a:rPr lang="en-US" sz="1900" b="1" i="1" dirty="0" smtClean="0">
                <a:solidFill>
                  <a:schemeClr val="bg1">
                    <a:lumMod val="50000"/>
                  </a:schemeClr>
                </a:solidFill>
                <a:latin typeface="Times New Roman" pitchFamily="18" charset="0"/>
                <a:cs typeface="Times New Roman" pitchFamily="18" charset="0"/>
              </a:rPr>
              <a:t>Disadvantages:</a:t>
            </a:r>
            <a:endParaRPr lang="en-US" sz="1900" dirty="0" smtClean="0"/>
          </a:p>
          <a:p>
            <a:pPr>
              <a:lnSpc>
                <a:spcPct val="160000"/>
              </a:lnSpc>
              <a:buClr>
                <a:schemeClr val="bg1">
                  <a:lumMod val="50000"/>
                </a:schemeClr>
              </a:buClr>
              <a:buFont typeface="Wingdings" pitchFamily="2" charset="2"/>
              <a:buChar char="Ø"/>
            </a:pPr>
            <a:r>
              <a:rPr lang="en-US" sz="1900" dirty="0" smtClean="0">
                <a:latin typeface="Times New Roman" pitchFamily="18" charset="0"/>
                <a:cs typeface="Times New Roman" pitchFamily="18" charset="0"/>
              </a:rPr>
              <a:t>Sensory data can be vulnerable since it can be modified easily either at their location or during transit.</a:t>
            </a:r>
            <a:endParaRPr lang="en-US" sz="1900" dirty="0" smtClean="0"/>
          </a:p>
          <a:p>
            <a:pPr>
              <a:lnSpc>
                <a:spcPct val="160000"/>
              </a:lnSpc>
              <a:buNone/>
            </a:pPr>
            <a:r>
              <a:rPr lang="en-US" sz="1900" b="1" i="1" dirty="0" smtClean="0">
                <a:solidFill>
                  <a:schemeClr val="bg1">
                    <a:lumMod val="50000"/>
                  </a:schemeClr>
                </a:solidFill>
                <a:latin typeface="Times New Roman" pitchFamily="18" charset="0"/>
                <a:cs typeface="Times New Roman" pitchFamily="18" charset="0"/>
              </a:rPr>
              <a:t>Link:</a:t>
            </a:r>
            <a:endParaRPr lang="en-US" sz="1900" dirty="0" smtClean="0"/>
          </a:p>
          <a:p>
            <a:pPr>
              <a:lnSpc>
                <a:spcPct val="160000"/>
              </a:lnSpc>
              <a:buNone/>
            </a:pPr>
            <a:r>
              <a:rPr lang="en-US" sz="1900" dirty="0" smtClean="0">
                <a:latin typeface="Times New Roman" pitchFamily="18" charset="0"/>
                <a:cs typeface="Times New Roman" pitchFamily="18" charset="0"/>
              </a:rPr>
              <a:t>https://www.irjet.net/archives/V7/i4/IRJET-V7I4343.pdf</a:t>
            </a:r>
            <a:endParaRPr lang="en-US" sz="1900" dirty="0">
              <a:latin typeface="Times New Roman" pitchFamily="18" charset="0"/>
              <a:cs typeface="Times New Roman"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150725"/>
            <a:ext cx="8832300" cy="4813161"/>
          </a:xfrm>
        </p:spPr>
        <p:txBody>
          <a:bodyPr>
            <a:noAutofit/>
          </a:bodyPr>
          <a:lstStyle/>
          <a:p>
            <a:pPr algn="ctr">
              <a:buNone/>
            </a:pPr>
            <a:r>
              <a:rPr lang="en-US" sz="1600" b="1" dirty="0" smtClean="0">
                <a:solidFill>
                  <a:schemeClr val="bg1">
                    <a:lumMod val="50000"/>
                  </a:schemeClr>
                </a:solidFill>
                <a:latin typeface="Times New Roman" pitchFamily="18" charset="0"/>
                <a:cs typeface="Times New Roman" pitchFamily="18" charset="0"/>
              </a:rPr>
              <a:t>Paper 5: </a:t>
            </a:r>
            <a:r>
              <a:rPr lang="en-US" sz="1600" b="1" dirty="0" err="1" smtClean="0">
                <a:solidFill>
                  <a:schemeClr val="bg1">
                    <a:lumMod val="50000"/>
                  </a:schemeClr>
                </a:solidFill>
                <a:latin typeface="Times New Roman" pitchFamily="18" charset="0"/>
                <a:cs typeface="Times New Roman" pitchFamily="18" charset="0"/>
              </a:rPr>
              <a:t>Blockchain</a:t>
            </a:r>
            <a:r>
              <a:rPr lang="en-US" sz="1600" b="1" dirty="0" smtClean="0">
                <a:solidFill>
                  <a:schemeClr val="bg1">
                    <a:lumMod val="50000"/>
                  </a:schemeClr>
                </a:solidFill>
                <a:latin typeface="Times New Roman" pitchFamily="18" charset="0"/>
                <a:cs typeface="Times New Roman" pitchFamily="18" charset="0"/>
              </a:rPr>
              <a:t> in Healthcare</a:t>
            </a:r>
          </a:p>
          <a:p>
            <a:pPr algn="just">
              <a:buNone/>
            </a:pPr>
            <a:endParaRPr lang="en-US" sz="1500" b="1" dirty="0" smtClean="0">
              <a:solidFill>
                <a:schemeClr val="bg1">
                  <a:lumMod val="50000"/>
                </a:schemeClr>
              </a:solidFill>
              <a:latin typeface="Times New Roman" pitchFamily="18" charset="0"/>
              <a:cs typeface="Times New Roman" pitchFamily="18" charset="0"/>
            </a:endParaRPr>
          </a:p>
          <a:p>
            <a:pPr algn="just">
              <a:lnSpc>
                <a:spcPct val="150000"/>
              </a:lnSpc>
              <a:buNone/>
            </a:pPr>
            <a:r>
              <a:rPr lang="en-US" sz="1500" dirty="0" smtClean="0">
                <a:solidFill>
                  <a:schemeClr val="tx1"/>
                </a:solidFill>
                <a:latin typeface="Times New Roman" pitchFamily="18" charset="0"/>
                <a:cs typeface="Times New Roman" pitchFamily="18" charset="0"/>
              </a:rPr>
              <a:t>	</a:t>
            </a:r>
            <a:r>
              <a:rPr lang="en-US" sz="1500" dirty="0" smtClean="0">
                <a:latin typeface="Times New Roman" pitchFamily="18" charset="0"/>
                <a:cs typeface="Times New Roman" pitchFamily="18" charset="0"/>
              </a:rPr>
              <a:t>This paper was written by </a:t>
            </a:r>
            <a:r>
              <a:rPr lang="en-US" sz="1500" dirty="0" err="1" smtClean="0">
                <a:latin typeface="Times New Roman" pitchFamily="18" charset="0"/>
                <a:cs typeface="Times New Roman" pitchFamily="18" charset="0"/>
              </a:rPr>
              <a:t>Sourav</a:t>
            </a:r>
            <a:r>
              <a:rPr lang="en-US" sz="1500" dirty="0" smtClean="0">
                <a:latin typeface="Times New Roman" pitchFamily="18" charset="0"/>
                <a:cs typeface="Times New Roman" pitchFamily="18" charset="0"/>
              </a:rPr>
              <a:t> Kumar, </a:t>
            </a:r>
            <a:r>
              <a:rPr lang="en-US" sz="1500" dirty="0" err="1" smtClean="0">
                <a:latin typeface="Times New Roman" pitchFamily="18" charset="0"/>
                <a:cs typeface="Times New Roman" pitchFamily="18" charset="0"/>
              </a:rPr>
              <a:t>Utkarsh</a:t>
            </a:r>
            <a:r>
              <a:rPr lang="en-US" sz="1500" dirty="0" smtClean="0">
                <a:latin typeface="Times New Roman" pitchFamily="18" charset="0"/>
                <a:cs typeface="Times New Roman" pitchFamily="18" charset="0"/>
              </a:rPr>
              <a:t> Kumar, </a:t>
            </a:r>
            <a:r>
              <a:rPr lang="en-US" sz="1500" dirty="0" err="1" smtClean="0">
                <a:latin typeface="Times New Roman" pitchFamily="18" charset="0"/>
                <a:cs typeface="Times New Roman" pitchFamily="18" charset="0"/>
              </a:rPr>
              <a:t>Nalin</a:t>
            </a:r>
            <a:r>
              <a:rPr lang="en-US" sz="1500" dirty="0" smtClean="0">
                <a:latin typeface="Times New Roman" pitchFamily="18" charset="0"/>
                <a:cs typeface="Times New Roman" pitchFamily="18" charset="0"/>
              </a:rPr>
              <a:t> Sanjay Singh and Mohamed </a:t>
            </a:r>
            <a:r>
              <a:rPr lang="en-US" sz="1500" dirty="0" err="1" smtClean="0">
                <a:latin typeface="Times New Roman" pitchFamily="18" charset="0"/>
                <a:cs typeface="Times New Roman" pitchFamily="18" charset="0"/>
              </a:rPr>
              <a:t>Fathimal</a:t>
            </a:r>
            <a:r>
              <a:rPr lang="en-US" sz="1500" dirty="0" smtClean="0">
                <a:latin typeface="Times New Roman" pitchFamily="18" charset="0"/>
                <a:cs typeface="Times New Roman" pitchFamily="18" charset="0"/>
              </a:rPr>
              <a:t>. </a:t>
            </a:r>
            <a:endParaRPr lang="en-US" sz="1500" dirty="0" smtClean="0">
              <a:solidFill>
                <a:schemeClr val="tx1"/>
              </a:solidFill>
              <a:latin typeface="Times New Roman" pitchFamily="18" charset="0"/>
              <a:cs typeface="Times New Roman" pitchFamily="18" charset="0"/>
            </a:endParaRPr>
          </a:p>
          <a:p>
            <a:pPr algn="just">
              <a:lnSpc>
                <a:spcPct val="150000"/>
              </a:lnSpc>
              <a:buNone/>
            </a:pPr>
            <a:r>
              <a:rPr lang="en-US" sz="1500" b="1" i="1" dirty="0" smtClean="0">
                <a:solidFill>
                  <a:schemeClr val="bg1">
                    <a:lumMod val="50000"/>
                  </a:schemeClr>
                </a:solidFill>
                <a:latin typeface="Times New Roman" pitchFamily="18" charset="0"/>
                <a:cs typeface="Times New Roman" pitchFamily="18" charset="0"/>
              </a:rPr>
              <a:t>Summary:</a:t>
            </a:r>
            <a:endParaRPr lang="en-US" sz="1500" dirty="0" smtClean="0">
              <a:solidFill>
                <a:schemeClr val="tx1"/>
              </a:solidFill>
              <a:latin typeface="Times New Roman" pitchFamily="18" charset="0"/>
              <a:cs typeface="Times New Roman" pitchFamily="18" charset="0"/>
            </a:endParaRPr>
          </a:p>
          <a:p>
            <a:pPr algn="just">
              <a:lnSpc>
                <a:spcPct val="150000"/>
              </a:lnSpc>
              <a:buClr>
                <a:schemeClr val="bg1">
                  <a:lumMod val="50000"/>
                </a:schemeClr>
              </a:buClr>
              <a:buFont typeface="Wingdings" pitchFamily="2" charset="2"/>
              <a:buChar char="Ø"/>
            </a:pPr>
            <a:r>
              <a:rPr lang="en-US" sz="1500" dirty="0" smtClean="0">
                <a:latin typeface="Times New Roman" pitchFamily="18" charset="0"/>
                <a:cs typeface="Times New Roman" pitchFamily="18" charset="0"/>
              </a:rPr>
              <a:t>This paper gives a detailed explanation on working of </a:t>
            </a:r>
            <a:r>
              <a:rPr lang="en-US" sz="1500" dirty="0" err="1" smtClean="0">
                <a:latin typeface="Times New Roman" pitchFamily="18" charset="0"/>
                <a:cs typeface="Times New Roman" pitchFamily="18" charset="0"/>
              </a:rPr>
              <a:t>Blockchain</a:t>
            </a:r>
            <a:r>
              <a:rPr lang="en-US" sz="1500" dirty="0" smtClean="0">
                <a:latin typeface="Times New Roman" pitchFamily="18" charset="0"/>
                <a:cs typeface="Times New Roman" pitchFamily="18" charset="0"/>
              </a:rPr>
              <a:t> in healthcare.</a:t>
            </a:r>
          </a:p>
          <a:p>
            <a:pPr algn="just">
              <a:lnSpc>
                <a:spcPct val="150000"/>
              </a:lnSpc>
              <a:buClr>
                <a:schemeClr val="bg1">
                  <a:lumMod val="50000"/>
                </a:schemeClr>
              </a:buClr>
              <a:buFont typeface="Wingdings" pitchFamily="2" charset="2"/>
              <a:buChar char="Ø"/>
            </a:pPr>
            <a:r>
              <a:rPr lang="en-US" sz="1500" dirty="0" smtClean="0">
                <a:latin typeface="Times New Roman" pitchFamily="18" charset="0"/>
                <a:cs typeface="Times New Roman" pitchFamily="18" charset="0"/>
              </a:rPr>
              <a:t>It is mainly concerned on healthcare in handling the sharing of medical data electronically and medical records to patients, doctors and other staffs members.</a:t>
            </a:r>
          </a:p>
          <a:p>
            <a:pPr algn="just">
              <a:lnSpc>
                <a:spcPct val="150000"/>
              </a:lnSpc>
              <a:buClr>
                <a:schemeClr val="bg1">
                  <a:lumMod val="50000"/>
                </a:schemeClr>
              </a:buClr>
              <a:buFont typeface="Wingdings" pitchFamily="2" charset="2"/>
              <a:buChar char="Ø"/>
            </a:pPr>
            <a:r>
              <a:rPr lang="en-US" sz="1500" dirty="0" smtClean="0">
                <a:latin typeface="Times New Roman" pitchFamily="18" charset="0"/>
                <a:cs typeface="Times New Roman" pitchFamily="18" charset="0"/>
              </a:rPr>
              <a:t>On entering the platform the user has to decide whether he/she wants to register as doctor or patient or staff by entering their name and selecting their role.</a:t>
            </a:r>
          </a:p>
          <a:p>
            <a:pPr algn="just">
              <a:lnSpc>
                <a:spcPct val="150000"/>
              </a:lnSpc>
              <a:buClr>
                <a:schemeClr val="bg1">
                  <a:lumMod val="50000"/>
                </a:schemeClr>
              </a:buClr>
              <a:buFont typeface="Wingdings" pitchFamily="2" charset="2"/>
              <a:buChar char="Ø"/>
            </a:pPr>
            <a:r>
              <a:rPr lang="en-US" sz="1500" dirty="0" smtClean="0">
                <a:latin typeface="Times New Roman" pitchFamily="18" charset="0"/>
                <a:cs typeface="Times New Roman" pitchFamily="18" charset="0"/>
              </a:rPr>
              <a:t>Medical records to be verified by the doctor the patient first needs to provide permission to the doctor.</a:t>
            </a:r>
          </a:p>
          <a:p>
            <a:pPr algn="just">
              <a:lnSpc>
                <a:spcPct val="150000"/>
              </a:lnSpc>
              <a:buClr>
                <a:schemeClr val="bg1">
                  <a:lumMod val="50000"/>
                </a:schemeClr>
              </a:buClr>
              <a:buFont typeface="Wingdings" pitchFamily="2" charset="2"/>
              <a:buChar char="Ø"/>
            </a:pPr>
            <a:r>
              <a:rPr lang="en-US" sz="1500" dirty="0" smtClean="0">
                <a:latin typeface="Times New Roman" pitchFamily="18" charset="0"/>
                <a:cs typeface="Times New Roman" pitchFamily="18" charset="0"/>
              </a:rPr>
              <a:t>Doctor can get patient records from their access list. After analyzing the health records of patient doctor can prescribe necessary medication and adds current medical report to the network.</a:t>
            </a:r>
          </a:p>
          <a:p>
            <a:pPr algn="just">
              <a:lnSpc>
                <a:spcPct val="150000"/>
              </a:lnSpc>
              <a:buClr>
                <a:schemeClr val="bg1">
                  <a:lumMod val="50000"/>
                </a:schemeClr>
              </a:buClr>
              <a:buFont typeface="Wingdings" pitchFamily="2" charset="2"/>
              <a:buChar char="Ø"/>
            </a:pPr>
            <a:r>
              <a:rPr lang="en-US" sz="1500" dirty="0" smtClean="0">
                <a:latin typeface="Times New Roman" pitchFamily="18" charset="0"/>
                <a:cs typeface="Times New Roman" pitchFamily="18" charset="0"/>
              </a:rPr>
              <a:t>Patient can get their medical reports and can revoke permission at any time.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612949"/>
            <a:ext cx="8520600" cy="4250452"/>
          </a:xfrm>
        </p:spPr>
        <p:txBody>
          <a:bodyPr>
            <a:normAutofit/>
          </a:bodyPr>
          <a:lstStyle/>
          <a:p>
            <a:pPr>
              <a:lnSpc>
                <a:spcPct val="160000"/>
              </a:lnSpc>
              <a:buNone/>
            </a:pPr>
            <a:r>
              <a:rPr lang="en-US" sz="1900" b="1" i="1" dirty="0" smtClean="0">
                <a:solidFill>
                  <a:schemeClr val="bg1">
                    <a:lumMod val="50000"/>
                  </a:schemeClr>
                </a:solidFill>
                <a:latin typeface="Times New Roman" pitchFamily="18" charset="0"/>
                <a:cs typeface="Times New Roman" pitchFamily="18" charset="0"/>
              </a:rPr>
              <a:t>Advantages:</a:t>
            </a:r>
            <a:endParaRPr lang="en-US" sz="1900" dirty="0" smtClean="0"/>
          </a:p>
          <a:p>
            <a:pPr>
              <a:lnSpc>
                <a:spcPct val="160000"/>
              </a:lnSpc>
              <a:buClr>
                <a:schemeClr val="bg1">
                  <a:lumMod val="50000"/>
                </a:schemeClr>
              </a:buClr>
              <a:buFont typeface="Wingdings" pitchFamily="2" charset="2"/>
              <a:buChar char="Ø"/>
            </a:pPr>
            <a:r>
              <a:rPr lang="en-US" sz="1900" dirty="0" smtClean="0">
                <a:latin typeface="Times New Roman" pitchFamily="18" charset="0"/>
                <a:cs typeface="Times New Roman" pitchFamily="18" charset="0"/>
              </a:rPr>
              <a:t>As there is no involvement of third party entire profit goes to users.</a:t>
            </a:r>
          </a:p>
          <a:p>
            <a:pPr>
              <a:lnSpc>
                <a:spcPct val="160000"/>
              </a:lnSpc>
              <a:buClr>
                <a:schemeClr val="bg1">
                  <a:lumMod val="50000"/>
                </a:schemeClr>
              </a:buClr>
              <a:buFont typeface="Wingdings" pitchFamily="2" charset="2"/>
              <a:buChar char="Ø"/>
            </a:pPr>
            <a:r>
              <a:rPr lang="en-US" sz="1900" dirty="0" smtClean="0">
                <a:latin typeface="Times New Roman" pitchFamily="18" charset="0"/>
                <a:cs typeface="Times New Roman" pitchFamily="18" charset="0"/>
              </a:rPr>
              <a:t>All actions are easily traceable since </a:t>
            </a:r>
            <a:r>
              <a:rPr lang="en-US" sz="1900" dirty="0" err="1" smtClean="0">
                <a:latin typeface="Times New Roman" pitchFamily="18" charset="0"/>
                <a:cs typeface="Times New Roman" pitchFamily="18" charset="0"/>
              </a:rPr>
              <a:t>blockchain</a:t>
            </a:r>
            <a:r>
              <a:rPr lang="en-US" sz="1900" dirty="0" smtClean="0">
                <a:latin typeface="Times New Roman" pitchFamily="18" charset="0"/>
                <a:cs typeface="Times New Roman" pitchFamily="18" charset="0"/>
              </a:rPr>
              <a:t> is being used here.</a:t>
            </a:r>
            <a:endParaRPr lang="en-US" sz="1900" dirty="0" smtClean="0"/>
          </a:p>
          <a:p>
            <a:pPr>
              <a:lnSpc>
                <a:spcPct val="160000"/>
              </a:lnSpc>
              <a:buNone/>
            </a:pPr>
            <a:r>
              <a:rPr lang="en-US" sz="1900" b="1" i="1" dirty="0" smtClean="0">
                <a:solidFill>
                  <a:schemeClr val="bg1">
                    <a:lumMod val="50000"/>
                  </a:schemeClr>
                </a:solidFill>
                <a:latin typeface="Times New Roman" pitchFamily="18" charset="0"/>
                <a:cs typeface="Times New Roman" pitchFamily="18" charset="0"/>
              </a:rPr>
              <a:t>Disadvantages:</a:t>
            </a:r>
            <a:endParaRPr lang="en-US" sz="1900" dirty="0" smtClean="0"/>
          </a:p>
          <a:p>
            <a:pPr>
              <a:lnSpc>
                <a:spcPct val="160000"/>
              </a:lnSpc>
              <a:buClr>
                <a:schemeClr val="bg1">
                  <a:lumMod val="50000"/>
                </a:schemeClr>
              </a:buClr>
              <a:buFont typeface="Wingdings" pitchFamily="2" charset="2"/>
              <a:buChar char="Ø"/>
            </a:pPr>
            <a:r>
              <a:rPr lang="en-US" sz="1900" dirty="0" smtClean="0">
                <a:latin typeface="Times New Roman" pitchFamily="18" charset="0"/>
                <a:cs typeface="Times New Roman" pitchFamily="18" charset="0"/>
              </a:rPr>
              <a:t>Sensory data can be vulnerable since it can be modified easily either at their location or during transit.</a:t>
            </a:r>
            <a:endParaRPr lang="en-US" sz="1900" dirty="0" smtClean="0"/>
          </a:p>
          <a:p>
            <a:pPr>
              <a:lnSpc>
                <a:spcPct val="160000"/>
              </a:lnSpc>
              <a:buNone/>
            </a:pPr>
            <a:r>
              <a:rPr lang="en-US" sz="1900" b="1" i="1" dirty="0" smtClean="0">
                <a:solidFill>
                  <a:schemeClr val="bg1">
                    <a:lumMod val="50000"/>
                  </a:schemeClr>
                </a:solidFill>
                <a:latin typeface="Times New Roman" pitchFamily="18" charset="0"/>
                <a:cs typeface="Times New Roman" pitchFamily="18" charset="0"/>
              </a:rPr>
              <a:t>Link:</a:t>
            </a:r>
            <a:endParaRPr lang="en-US" sz="1900" dirty="0" smtClean="0"/>
          </a:p>
          <a:p>
            <a:pPr>
              <a:lnSpc>
                <a:spcPct val="160000"/>
              </a:lnSpc>
              <a:buNone/>
            </a:pPr>
            <a:r>
              <a:rPr lang="en-US" sz="1900" dirty="0" smtClean="0">
                <a:latin typeface="Times New Roman" pitchFamily="18" charset="0"/>
                <a:cs typeface="Times New Roman" pitchFamily="18" charset="0"/>
              </a:rPr>
              <a:t>https://www.academia.edu/download/64598634/IRJET-V7I5701.pdf</a:t>
            </a:r>
            <a:endParaRPr lang="en-US" sz="1900" dirty="0">
              <a:latin typeface="Times New Roman" pitchFamily="18" charset="0"/>
              <a:cs typeface="Times New Roman"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smtClean="0">
                <a:latin typeface="Times New Roman" pitchFamily="18" charset="0"/>
                <a:cs typeface="Times New Roman" pitchFamily="18" charset="0"/>
              </a:rPr>
              <a:t>Abstract</a:t>
            </a:r>
            <a:endParaRPr dirty="0">
              <a:latin typeface="Times New Roman" pitchFamily="18" charset="0"/>
              <a:cs typeface="Times New Roman" pitchFamily="18" charset="0"/>
            </a:endParaRPr>
          </a:p>
        </p:txBody>
      </p:sp>
      <p:sp>
        <p:nvSpPr>
          <p:cNvPr id="75" name="Google Shape;75;p14"/>
          <p:cNvSpPr txBox="1">
            <a:spLocks noGrp="1"/>
          </p:cNvSpPr>
          <p:nvPr>
            <p:ph type="body" idx="1"/>
          </p:nvPr>
        </p:nvSpPr>
        <p:spPr>
          <a:xfrm>
            <a:off x="0" y="1104900"/>
            <a:ext cx="8832300" cy="3857625"/>
          </a:xfrm>
          <a:prstGeom prst="rect">
            <a:avLst/>
          </a:prstGeom>
        </p:spPr>
        <p:txBody>
          <a:bodyPr spcFirstLastPara="1" wrap="square" lIns="91425" tIns="91425" rIns="91425" bIns="91425" anchor="t" anchorCtr="0">
            <a:noAutofit/>
          </a:bodyPr>
          <a:lstStyle/>
          <a:p>
            <a:pPr algn="just">
              <a:buNone/>
            </a:pPr>
            <a:r>
              <a:rPr lang="en-US" sz="1550" dirty="0" smtClean="0">
                <a:latin typeface="Times New Roman" pitchFamily="18" charset="0"/>
                <a:cs typeface="Times New Roman" pitchFamily="18" charset="0"/>
              </a:rPr>
              <a:t>	Online vehicle booking service became a growing need now-a-days as it offers an efficient and cheaper alternative. One can directly call a taxi to any location at any time they want without the need for a lengthy delay. There are various platforms implementing online vehicle booking service but the major issue with them is having a centralized authority which are pocketing huge profits. A fixed percentage of money paid by the user is taken by the centralized authority. These centralized systems also tend to misuse their user’s data and are also prone to several attacks. One of the best solutions to this problem is to use </a:t>
            </a:r>
            <a:r>
              <a:rPr lang="en-US" sz="1550" dirty="0" err="1" smtClean="0">
                <a:latin typeface="Times New Roman" pitchFamily="18" charset="0"/>
                <a:cs typeface="Times New Roman" pitchFamily="18" charset="0"/>
              </a:rPr>
              <a:t>BlockChain</a:t>
            </a:r>
            <a:r>
              <a:rPr lang="en-US" sz="1550" dirty="0" smtClean="0">
                <a:latin typeface="Times New Roman" pitchFamily="18" charset="0"/>
                <a:cs typeface="Times New Roman" pitchFamily="18" charset="0"/>
              </a:rPr>
              <a:t>. Our objective is to avoid this centralized authority by creating a decentralized application. Not just removing the central authority, </a:t>
            </a:r>
            <a:r>
              <a:rPr lang="en-US" sz="1550" dirty="0" err="1" smtClean="0">
                <a:latin typeface="Times New Roman" pitchFamily="18" charset="0"/>
                <a:cs typeface="Times New Roman" pitchFamily="18" charset="0"/>
              </a:rPr>
              <a:t>BlockChain</a:t>
            </a:r>
            <a:r>
              <a:rPr lang="en-US" sz="1550" dirty="0" smtClean="0">
                <a:latin typeface="Times New Roman" pitchFamily="18" charset="0"/>
                <a:cs typeface="Times New Roman" pitchFamily="18" charset="0"/>
              </a:rPr>
              <a:t> also provides several features like immutability, better transparency, enhanced security and traceability. Platforms like </a:t>
            </a:r>
            <a:r>
              <a:rPr lang="en-US" sz="1550" dirty="0" err="1" smtClean="0">
                <a:latin typeface="Times New Roman" pitchFamily="18" charset="0"/>
                <a:cs typeface="Times New Roman" pitchFamily="18" charset="0"/>
              </a:rPr>
              <a:t>Ethereum</a:t>
            </a:r>
            <a:r>
              <a:rPr lang="en-US" sz="1550" dirty="0" smtClean="0">
                <a:latin typeface="Times New Roman" pitchFamily="18" charset="0"/>
                <a:cs typeface="Times New Roman" pitchFamily="18" charset="0"/>
              </a:rPr>
              <a:t> and </a:t>
            </a:r>
            <a:r>
              <a:rPr lang="en-US" sz="1550" dirty="0" err="1" smtClean="0">
                <a:latin typeface="Times New Roman" pitchFamily="18" charset="0"/>
                <a:cs typeface="Times New Roman" pitchFamily="18" charset="0"/>
              </a:rPr>
              <a:t>Hyperledger</a:t>
            </a:r>
            <a:r>
              <a:rPr lang="en-US" sz="1550" dirty="0" smtClean="0">
                <a:latin typeface="Times New Roman" pitchFamily="18" charset="0"/>
                <a:cs typeface="Times New Roman" pitchFamily="18" charset="0"/>
              </a:rPr>
              <a:t> allows one to develop decentralized applications and deploy in the </a:t>
            </a:r>
            <a:r>
              <a:rPr lang="en-US" sz="1550" dirty="0" err="1" smtClean="0">
                <a:latin typeface="Times New Roman" pitchFamily="18" charset="0"/>
                <a:cs typeface="Times New Roman" pitchFamily="18" charset="0"/>
              </a:rPr>
              <a:t>blockchain</a:t>
            </a:r>
            <a:r>
              <a:rPr lang="en-US" sz="1550" dirty="0" smtClean="0">
                <a:latin typeface="Times New Roman" pitchFamily="18" charset="0"/>
                <a:cs typeface="Times New Roman" pitchFamily="18" charset="0"/>
              </a:rPr>
              <a:t>. Smart Contracts can be developed using Solidity to achieve decentralization. This maintains transparency, immutability and removes a central authority which may misuse its user's information.</a:t>
            </a:r>
          </a:p>
          <a:p>
            <a:pPr algn="just">
              <a:buNone/>
            </a:pPr>
            <a:r>
              <a:rPr lang="en-US" sz="1550" dirty="0" smtClean="0">
                <a:latin typeface="Times New Roman" pitchFamily="18" charset="0"/>
                <a:cs typeface="Times New Roman" pitchFamily="18" charset="0"/>
              </a:rPr>
              <a:t>	</a:t>
            </a:r>
            <a:r>
              <a:rPr lang="en-US" sz="1550" b="1" i="1" dirty="0" smtClean="0">
                <a:solidFill>
                  <a:schemeClr val="bg1">
                    <a:lumMod val="50000"/>
                  </a:schemeClr>
                </a:solidFill>
                <a:latin typeface="Times New Roman" pitchFamily="18" charset="0"/>
                <a:cs typeface="Times New Roman" pitchFamily="18" charset="0"/>
              </a:rPr>
              <a:t>Keywords:</a:t>
            </a:r>
            <a:r>
              <a:rPr lang="en-US" sz="1550" dirty="0" smtClean="0">
                <a:latin typeface="Times New Roman" pitchFamily="18" charset="0"/>
                <a:cs typeface="Times New Roman" pitchFamily="18" charset="0"/>
              </a:rPr>
              <a:t> Decentralization, </a:t>
            </a:r>
            <a:r>
              <a:rPr lang="en-US" sz="1550" dirty="0" err="1" smtClean="0">
                <a:latin typeface="Times New Roman" pitchFamily="18" charset="0"/>
                <a:cs typeface="Times New Roman" pitchFamily="18" charset="0"/>
              </a:rPr>
              <a:t>Ethereum</a:t>
            </a:r>
            <a:r>
              <a:rPr lang="en-US" sz="1550" dirty="0" smtClean="0">
                <a:latin typeface="Times New Roman" pitchFamily="18" charset="0"/>
                <a:cs typeface="Times New Roman" pitchFamily="18" charset="0"/>
              </a:rPr>
              <a:t>, </a:t>
            </a:r>
            <a:r>
              <a:rPr lang="en-US" sz="1550" dirty="0" err="1" smtClean="0">
                <a:latin typeface="Times New Roman" pitchFamily="18" charset="0"/>
                <a:cs typeface="Times New Roman" pitchFamily="18" charset="0"/>
              </a:rPr>
              <a:t>HyperLedger</a:t>
            </a:r>
            <a:r>
              <a:rPr lang="en-US" sz="1550" dirty="0" smtClean="0">
                <a:latin typeface="Times New Roman" pitchFamily="18" charset="0"/>
                <a:cs typeface="Times New Roman" pitchFamily="18" charset="0"/>
              </a:rPr>
              <a:t>, Smart Contracts</a:t>
            </a:r>
            <a:endParaRPr lang="en-US" sz="1550" dirty="0">
              <a:latin typeface="Times New Roman" pitchFamily="18" charset="0"/>
              <a:cs typeface="Times New Roman"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Data Collection</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p:txBody>
          <a:bodyPr>
            <a:normAutofit/>
          </a:bodyPr>
          <a:lstStyle/>
          <a:p>
            <a:pPr algn="just">
              <a:buNone/>
            </a:pPr>
            <a:r>
              <a:rPr lang="en-US" sz="2000" dirty="0" smtClean="0">
                <a:latin typeface="Times New Roman" pitchFamily="18" charset="0"/>
                <a:cs typeface="Times New Roman" pitchFamily="18" charset="0"/>
              </a:rPr>
              <a:t>	The user’s identity is uploaded into block chain using IPFS. The uploaded identity can be retrieved using hash of the uploaded document through </a:t>
            </a:r>
            <a:r>
              <a:rPr lang="en-US" sz="2000" dirty="0" err="1" smtClean="0">
                <a:latin typeface="Times New Roman" pitchFamily="18" charset="0"/>
                <a:cs typeface="Times New Roman" pitchFamily="18" charset="0"/>
              </a:rPr>
              <a:t>infura</a:t>
            </a:r>
            <a:r>
              <a:rPr lang="en-US" sz="2000" dirty="0" smtClean="0">
                <a:latin typeface="Times New Roman" pitchFamily="18" charset="0"/>
                <a:cs typeface="Times New Roman" pitchFamily="18" charset="0"/>
              </a:rPr>
              <a:t>.</a:t>
            </a:r>
            <a:endParaRPr lang="en-US" sz="2000" dirty="0">
              <a:latin typeface="Times New Roman" pitchFamily="18" charset="0"/>
              <a:cs typeface="Times New Roman"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nSpc>
                <a:spcPct val="150000"/>
              </a:lnSpc>
            </a:pPr>
            <a:r>
              <a:rPr lang="en-US" dirty="0" smtClean="0">
                <a:solidFill>
                  <a:schemeClr val="tx1"/>
                </a:solidFill>
                <a:latin typeface="Times New Roman" pitchFamily="18" charset="0"/>
                <a:cs typeface="Times New Roman" pitchFamily="18" charset="0"/>
              </a:rPr>
              <a:t>Software Requirements</a:t>
            </a:r>
          </a:p>
        </p:txBody>
      </p:sp>
      <p:sp>
        <p:nvSpPr>
          <p:cNvPr id="3" name="Text Placeholder 2"/>
          <p:cNvSpPr>
            <a:spLocks noGrp="1"/>
          </p:cNvSpPr>
          <p:nvPr>
            <p:ph type="body" idx="1"/>
          </p:nvPr>
        </p:nvSpPr>
        <p:spPr/>
        <p:txBody>
          <a:bodyPr/>
          <a:lstStyle/>
          <a:p>
            <a:pPr>
              <a:lnSpc>
                <a:spcPct val="150000"/>
              </a:lnSpc>
              <a:buFont typeface="Wingdings" pitchFamily="2" charset="2"/>
              <a:buChar char="Ø"/>
            </a:pPr>
            <a:r>
              <a:rPr lang="en-US" dirty="0" smtClean="0">
                <a:latin typeface="Times New Roman" pitchFamily="18" charset="0"/>
                <a:cs typeface="Times New Roman" pitchFamily="18" charset="0"/>
              </a:rPr>
              <a:t>Visual Studio Code</a:t>
            </a:r>
          </a:p>
          <a:p>
            <a:pPr>
              <a:lnSpc>
                <a:spcPct val="150000"/>
              </a:lnSpc>
              <a:buFont typeface="Wingdings" pitchFamily="2" charset="2"/>
              <a:buChar char="Ø"/>
            </a:pPr>
            <a:r>
              <a:rPr lang="en-US" dirty="0" smtClean="0">
                <a:latin typeface="Times New Roman" pitchFamily="18" charset="0"/>
                <a:cs typeface="Times New Roman" pitchFamily="18" charset="0"/>
              </a:rPr>
              <a:t>Remix IDE</a:t>
            </a:r>
          </a:p>
          <a:p>
            <a:pPr>
              <a:lnSpc>
                <a:spcPct val="150000"/>
              </a:lnSpc>
              <a:buFont typeface="Wingdings" pitchFamily="2" charset="2"/>
              <a:buChar char="Ø"/>
            </a:pPr>
            <a:r>
              <a:rPr lang="en-US" dirty="0" smtClean="0">
                <a:latin typeface="Times New Roman" pitchFamily="18" charset="0"/>
                <a:cs typeface="Times New Roman" pitchFamily="18" charset="0"/>
              </a:rPr>
              <a:t>Meta Mask</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Methodology</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p:txBody>
          <a:bodyPr/>
          <a:lstStyle/>
          <a:p>
            <a:pPr>
              <a:buNone/>
            </a:pPr>
            <a:r>
              <a:rPr lang="en-US" dirty="0" smtClean="0">
                <a:solidFill>
                  <a:schemeClr val="tx1"/>
                </a:solidFill>
                <a:latin typeface="Times New Roman" pitchFamily="18" charset="0"/>
                <a:cs typeface="Times New Roman" pitchFamily="18" charset="0"/>
              </a:rPr>
              <a:t>	The Water fall model is the most suitable development methodology to implement to this project. As all the requirements are known at the beginning of the project, water fall model is most flexible to implement this project. Below is the flow of water fall model.</a:t>
            </a:r>
          </a:p>
          <a:p>
            <a:pPr>
              <a:buNone/>
            </a:pP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Model</a:t>
            </a:r>
            <a:endParaRPr lang="en-US" dirty="0">
              <a:latin typeface="Times New Roman" pitchFamily="18" charset="0"/>
              <a:cs typeface="Times New Roman" pitchFamily="18" charset="0"/>
            </a:endParaRPr>
          </a:p>
        </p:txBody>
      </p:sp>
      <p:pic>
        <p:nvPicPr>
          <p:cNvPr id="4" name="Content Placeholder 3" descr="sdlc_waterfall_model.jpg"/>
          <p:cNvPicPr>
            <a:picLocks noGrp="1"/>
          </p:cNvPicPr>
          <p:nvPr>
            <p:ph idx="1"/>
          </p:nvPr>
        </p:nvPicPr>
        <p:blipFill>
          <a:blip r:embed="rId2" cstate="print"/>
          <a:stretch>
            <a:fillRect/>
          </a:stretch>
        </p:blipFill>
        <p:spPr>
          <a:xfrm flipV="1">
            <a:off x="-321519" y="4602144"/>
            <a:ext cx="0" cy="0"/>
          </a:xfrm>
          <a:prstGeom prst="rect">
            <a:avLst/>
          </a:prstGeom>
        </p:spPr>
      </p:pic>
      <p:sp>
        <p:nvSpPr>
          <p:cNvPr id="5" name="Rounded Rectangle 4"/>
          <p:cNvSpPr/>
          <p:nvPr/>
        </p:nvSpPr>
        <p:spPr>
          <a:xfrm>
            <a:off x="502419" y="1326379"/>
            <a:ext cx="1306286" cy="52251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Requirement analysis</a:t>
            </a:r>
            <a:endParaRPr lang="en-US" sz="1200" dirty="0"/>
          </a:p>
        </p:txBody>
      </p:sp>
      <p:sp>
        <p:nvSpPr>
          <p:cNvPr id="6" name="Rounded Rectangle 5"/>
          <p:cNvSpPr/>
          <p:nvPr/>
        </p:nvSpPr>
        <p:spPr>
          <a:xfrm>
            <a:off x="1930957" y="1770182"/>
            <a:ext cx="1284516" cy="4806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System design</a:t>
            </a:r>
            <a:endParaRPr lang="en-US" sz="1200" dirty="0"/>
          </a:p>
        </p:txBody>
      </p:sp>
      <p:sp>
        <p:nvSpPr>
          <p:cNvPr id="7" name="Rounded Rectangle 6"/>
          <p:cNvSpPr/>
          <p:nvPr/>
        </p:nvSpPr>
        <p:spPr>
          <a:xfrm>
            <a:off x="3408066" y="2162066"/>
            <a:ext cx="1314658" cy="4002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Implementation</a:t>
            </a:r>
            <a:endParaRPr lang="en-US" sz="1200" dirty="0"/>
          </a:p>
        </p:txBody>
      </p:sp>
      <p:sp>
        <p:nvSpPr>
          <p:cNvPr id="8" name="Rounded Rectangle 7"/>
          <p:cNvSpPr/>
          <p:nvPr/>
        </p:nvSpPr>
        <p:spPr>
          <a:xfrm>
            <a:off x="4925366" y="2523807"/>
            <a:ext cx="1003161" cy="4505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Testing</a:t>
            </a:r>
            <a:endParaRPr lang="en-US" sz="1200" dirty="0"/>
          </a:p>
        </p:txBody>
      </p:sp>
      <p:sp>
        <p:nvSpPr>
          <p:cNvPr id="9" name="Rounded Rectangle 8"/>
          <p:cNvSpPr/>
          <p:nvPr/>
        </p:nvSpPr>
        <p:spPr>
          <a:xfrm>
            <a:off x="6101024" y="2955888"/>
            <a:ext cx="1224225" cy="3801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Development</a:t>
            </a:r>
            <a:endParaRPr lang="en-US" sz="1200" dirty="0"/>
          </a:p>
        </p:txBody>
      </p:sp>
      <p:sp>
        <p:nvSpPr>
          <p:cNvPr id="10" name="Rounded Rectangle 9"/>
          <p:cNvSpPr/>
          <p:nvPr/>
        </p:nvSpPr>
        <p:spPr>
          <a:xfrm>
            <a:off x="7616652" y="3267385"/>
            <a:ext cx="1155560" cy="4605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Maintenance</a:t>
            </a:r>
            <a:endParaRPr lang="en-US" sz="1200" dirty="0"/>
          </a:p>
        </p:txBody>
      </p:sp>
      <p:cxnSp>
        <p:nvCxnSpPr>
          <p:cNvPr id="12" name="Shape 11"/>
          <p:cNvCxnSpPr>
            <a:stCxn id="5" idx="3"/>
            <a:endCxn id="6" idx="0"/>
          </p:cNvCxnSpPr>
          <p:nvPr/>
        </p:nvCxnSpPr>
        <p:spPr>
          <a:xfrm>
            <a:off x="1808705" y="1587636"/>
            <a:ext cx="764510" cy="182546"/>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7" name="Shape 16"/>
          <p:cNvCxnSpPr>
            <a:stCxn id="6" idx="3"/>
            <a:endCxn id="7" idx="0"/>
          </p:cNvCxnSpPr>
          <p:nvPr/>
        </p:nvCxnSpPr>
        <p:spPr>
          <a:xfrm>
            <a:off x="3215473" y="2010505"/>
            <a:ext cx="849922" cy="151561"/>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1" name="Shape 20"/>
          <p:cNvCxnSpPr>
            <a:stCxn id="7" idx="3"/>
            <a:endCxn id="8" idx="0"/>
          </p:cNvCxnSpPr>
          <p:nvPr/>
        </p:nvCxnSpPr>
        <p:spPr>
          <a:xfrm>
            <a:off x="4722724" y="2362196"/>
            <a:ext cx="704223" cy="161611"/>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4" name="Shape 23"/>
          <p:cNvCxnSpPr>
            <a:stCxn id="8" idx="3"/>
            <a:endCxn id="9" idx="0"/>
          </p:cNvCxnSpPr>
          <p:nvPr/>
        </p:nvCxnSpPr>
        <p:spPr>
          <a:xfrm>
            <a:off x="5928527" y="2749058"/>
            <a:ext cx="784610" cy="206830"/>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2" name="Shape 41"/>
          <p:cNvCxnSpPr>
            <a:stCxn id="9" idx="3"/>
            <a:endCxn id="10" idx="0"/>
          </p:cNvCxnSpPr>
          <p:nvPr/>
        </p:nvCxnSpPr>
        <p:spPr>
          <a:xfrm>
            <a:off x="7325249" y="3145969"/>
            <a:ext cx="869183" cy="121416"/>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3436536" y="3607359"/>
            <a:ext cx="1838848" cy="338554"/>
          </a:xfrm>
          <a:prstGeom prst="rect">
            <a:avLst/>
          </a:prstGeom>
          <a:noFill/>
        </p:spPr>
        <p:txBody>
          <a:bodyPr wrap="square" rtlCol="0">
            <a:spAutoFit/>
          </a:bodyPr>
          <a:lstStyle/>
          <a:p>
            <a:r>
              <a:rPr lang="en-US" sz="1600" b="1" dirty="0" smtClean="0">
                <a:solidFill>
                  <a:schemeClr val="tx1"/>
                </a:solidFill>
                <a:latin typeface="Times New Roman" pitchFamily="18" charset="0"/>
                <a:cs typeface="Times New Roman" pitchFamily="18" charset="0"/>
              </a:rPr>
              <a:t>Waterfall Model</a:t>
            </a:r>
            <a:endParaRPr lang="en-US" sz="1600" b="1" dirty="0">
              <a:solidFill>
                <a:schemeClr val="tx1"/>
              </a:solidFill>
              <a:latin typeface="Times New Roman" pitchFamily="18" charset="0"/>
              <a:cs typeface="Times New Roman" pitchFamily="18"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Proposed System</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311700" y="1061884"/>
            <a:ext cx="8104713" cy="3962400"/>
          </a:xfrm>
        </p:spPr>
        <p:txBody>
          <a:bodyPr/>
          <a:lstStyle/>
          <a:p>
            <a:pPr>
              <a:buNone/>
            </a:pPr>
            <a:r>
              <a:rPr lang="en-US" dirty="0" smtClean="0"/>
              <a:t> </a:t>
            </a:r>
            <a:endParaRPr lang="en-US" dirty="0"/>
          </a:p>
        </p:txBody>
      </p:sp>
      <p:pic>
        <p:nvPicPr>
          <p:cNvPr id="5" name="Picture 4" descr="Untitled.png"/>
          <p:cNvPicPr/>
          <p:nvPr/>
        </p:nvPicPr>
        <p:blipFill>
          <a:blip r:embed="rId2" cstate="print"/>
          <a:srcRect l="3842" r="55022" b="27324"/>
          <a:stretch>
            <a:fillRect/>
          </a:stretch>
        </p:blipFill>
        <p:spPr>
          <a:xfrm>
            <a:off x="492369" y="974690"/>
            <a:ext cx="8330084" cy="4168810"/>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Coding</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311700" y="1125415"/>
            <a:ext cx="8520600" cy="3443285"/>
          </a:xfrm>
        </p:spPr>
        <p:txBody>
          <a:bodyPr>
            <a:normAutofit/>
          </a:bodyPr>
          <a:lstStyle/>
          <a:p>
            <a:pPr>
              <a:buNone/>
            </a:pPr>
            <a:r>
              <a:rPr lang="en-US" sz="2200" dirty="0" smtClean="0">
                <a:latin typeface="Times New Roman" pitchFamily="18" charset="0"/>
                <a:cs typeface="Times New Roman" pitchFamily="18" charset="0"/>
              </a:rPr>
              <a:t>Coding involves 3 phases:</a:t>
            </a:r>
          </a:p>
          <a:p>
            <a:pPr>
              <a:buFont typeface="Wingdings" pitchFamily="2" charset="2"/>
              <a:buChar char="Ø"/>
            </a:pPr>
            <a:r>
              <a:rPr lang="en-US" sz="2200" dirty="0" smtClean="0">
                <a:latin typeface="Times New Roman" pitchFamily="18" charset="0"/>
                <a:cs typeface="Times New Roman" pitchFamily="18" charset="0"/>
              </a:rPr>
              <a:t>Creation of smart contract</a:t>
            </a:r>
          </a:p>
          <a:p>
            <a:pPr>
              <a:buFont typeface="Wingdings" pitchFamily="2" charset="2"/>
              <a:buChar char="Ø"/>
            </a:pPr>
            <a:r>
              <a:rPr lang="en-US" sz="2200" dirty="0" smtClean="0">
                <a:latin typeface="Times New Roman" pitchFamily="18" charset="0"/>
                <a:cs typeface="Times New Roman" pitchFamily="18" charset="0"/>
              </a:rPr>
              <a:t>Creation and styling of front end</a:t>
            </a:r>
          </a:p>
          <a:p>
            <a:pPr>
              <a:buFont typeface="Wingdings" pitchFamily="2" charset="2"/>
              <a:buChar char="Ø"/>
            </a:pPr>
            <a:r>
              <a:rPr lang="en-US" sz="2200" dirty="0" smtClean="0">
                <a:latin typeface="Times New Roman" pitchFamily="18" charset="0"/>
                <a:cs typeface="Times New Roman" pitchFamily="18" charset="0"/>
              </a:rPr>
              <a:t>Integrating front end with smart contract</a:t>
            </a:r>
            <a:endParaRPr lang="en-US" sz="2200" dirty="0">
              <a:latin typeface="Times New Roman" pitchFamily="18" charset="0"/>
              <a:cs typeface="Times New Roman"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Smart Contract</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311700" y="1115366"/>
            <a:ext cx="8520600" cy="3818375"/>
          </a:xfrm>
        </p:spPr>
        <p:txBody>
          <a:bodyPr/>
          <a:lstStyle/>
          <a:p>
            <a:pPr>
              <a:buNone/>
            </a:pPr>
            <a:r>
              <a:rPr lang="en-US" dirty="0" smtClean="0">
                <a:latin typeface="Times New Roman" pitchFamily="18" charset="0"/>
                <a:cs typeface="Times New Roman" pitchFamily="18" charset="0"/>
              </a:rPr>
              <a:t>Smart contract is created using Solidity language in Remix IDE .</a:t>
            </a:r>
          </a:p>
          <a:p>
            <a:pPr>
              <a:buNone/>
            </a:pPr>
            <a:endParaRPr lang="en-US" dirty="0" smtClean="0">
              <a:latin typeface="Times New Roman" pitchFamily="18" charset="0"/>
              <a:cs typeface="Times New Roman" pitchFamily="18" charset="0"/>
            </a:endParaRPr>
          </a:p>
          <a:p>
            <a:pPr>
              <a:buNone/>
            </a:pPr>
            <a:r>
              <a:rPr lang="en-US" sz="1700" i="1" dirty="0" smtClean="0">
                <a:solidFill>
                  <a:srgbClr val="C00000"/>
                </a:solidFill>
                <a:latin typeface="Times New Roman" pitchFamily="18" charset="0"/>
                <a:cs typeface="Times New Roman" pitchFamily="18" charset="0"/>
              </a:rPr>
              <a:t>Creation of Structures to hold blockchain data:</a:t>
            </a:r>
          </a:p>
          <a:p>
            <a:pPr>
              <a:buNone/>
            </a:pPr>
            <a:r>
              <a:rPr lang="en-US" sz="1700" dirty="0" err="1" smtClean="0">
                <a:latin typeface="Times New Roman" pitchFamily="18" charset="0"/>
                <a:cs typeface="Times New Roman" pitchFamily="18" charset="0"/>
              </a:rPr>
              <a:t>struct</a:t>
            </a:r>
            <a:r>
              <a:rPr lang="en-US" sz="1700" dirty="0" smtClean="0">
                <a:latin typeface="Times New Roman" pitchFamily="18" charset="0"/>
                <a:cs typeface="Times New Roman" pitchFamily="18" charset="0"/>
              </a:rPr>
              <a:t> person{</a:t>
            </a:r>
          </a:p>
          <a:p>
            <a:pPr>
              <a:buNone/>
            </a:pPr>
            <a:r>
              <a:rPr lang="en-US" sz="1700" dirty="0" smtClean="0">
                <a:latin typeface="Times New Roman" pitchFamily="18" charset="0"/>
                <a:cs typeface="Times New Roman" pitchFamily="18" charset="0"/>
              </a:rPr>
              <a:t>address add;</a:t>
            </a:r>
          </a:p>
          <a:p>
            <a:pPr>
              <a:buNone/>
            </a:pPr>
            <a:r>
              <a:rPr lang="en-US" sz="1700" dirty="0" smtClean="0">
                <a:latin typeface="Times New Roman" pitchFamily="18" charset="0"/>
                <a:cs typeface="Times New Roman" pitchFamily="18" charset="0"/>
              </a:rPr>
              <a:t>uint64 mobile;</a:t>
            </a:r>
          </a:p>
          <a:p>
            <a:pPr>
              <a:buNone/>
            </a:pPr>
            <a:r>
              <a:rPr lang="en-US" sz="1700" dirty="0" err="1" smtClean="0">
                <a:latin typeface="Times New Roman" pitchFamily="18" charset="0"/>
                <a:cs typeface="Times New Roman" pitchFamily="18" charset="0"/>
              </a:rPr>
              <a:t>bool</a:t>
            </a:r>
            <a:r>
              <a:rPr lang="en-US" sz="1700" dirty="0" smtClean="0">
                <a:latin typeface="Times New Roman" pitchFamily="18" charset="0"/>
                <a:cs typeface="Times New Roman" pitchFamily="18" charset="0"/>
              </a:rPr>
              <a:t> </a:t>
            </a:r>
            <a:r>
              <a:rPr lang="en-US" sz="1700" dirty="0" err="1" smtClean="0">
                <a:latin typeface="Times New Roman" pitchFamily="18" charset="0"/>
                <a:cs typeface="Times New Roman" pitchFamily="18" charset="0"/>
              </a:rPr>
              <a:t>reg</a:t>
            </a:r>
            <a:r>
              <a:rPr lang="en-US" sz="1700" dirty="0" smtClean="0">
                <a:latin typeface="Times New Roman" pitchFamily="18" charset="0"/>
                <a:cs typeface="Times New Roman" pitchFamily="18" charset="0"/>
              </a:rPr>
              <a:t>;</a:t>
            </a:r>
          </a:p>
          <a:p>
            <a:pPr>
              <a:buNone/>
            </a:pPr>
            <a:r>
              <a:rPr lang="en-US" sz="1700" dirty="0" smtClean="0">
                <a:latin typeface="Times New Roman" pitchFamily="18" charset="0"/>
                <a:cs typeface="Times New Roman" pitchFamily="18" charset="0"/>
              </a:rPr>
              <a:t>uint8 lid;</a:t>
            </a:r>
          </a:p>
          <a:p>
            <a:pPr>
              <a:buNone/>
            </a:pPr>
            <a:r>
              <a:rPr lang="en-US" sz="1700" dirty="0" smtClean="0">
                <a:latin typeface="Times New Roman" pitchFamily="18" charset="0"/>
                <a:cs typeface="Times New Roman" pitchFamily="18" charset="0"/>
              </a:rPr>
              <a:t>mapping(uint8=&gt;</a:t>
            </a:r>
            <a:r>
              <a:rPr lang="en-US" sz="1700" dirty="0" err="1" smtClean="0">
                <a:latin typeface="Times New Roman" pitchFamily="18" charset="0"/>
                <a:cs typeface="Times New Roman" pitchFamily="18" charset="0"/>
              </a:rPr>
              <a:t>bool</a:t>
            </a:r>
            <a:r>
              <a:rPr lang="en-US" sz="1700" dirty="0" smtClean="0">
                <a:latin typeface="Times New Roman" pitchFamily="18" charset="0"/>
                <a:cs typeface="Times New Roman" pitchFamily="18" charset="0"/>
              </a:rPr>
              <a:t>) </a:t>
            </a:r>
            <a:r>
              <a:rPr lang="en-US" sz="1700" dirty="0" err="1" smtClean="0">
                <a:latin typeface="Times New Roman" pitchFamily="18" charset="0"/>
                <a:cs typeface="Times New Roman" pitchFamily="18" charset="0"/>
              </a:rPr>
              <a:t>allids</a:t>
            </a:r>
            <a:r>
              <a:rPr lang="en-US" sz="1700" dirty="0" smtClean="0">
                <a:latin typeface="Times New Roman" pitchFamily="18" charset="0"/>
                <a:cs typeface="Times New Roman" pitchFamily="18" charset="0"/>
              </a:rPr>
              <a:t>;</a:t>
            </a:r>
          </a:p>
          <a:p>
            <a:pPr>
              <a:buNone/>
            </a:pPr>
            <a:r>
              <a:rPr lang="en-US" sz="1700" dirty="0" smtClean="0">
                <a:latin typeface="Times New Roman" pitchFamily="18" charset="0"/>
                <a:cs typeface="Times New Roman" pitchFamily="18" charset="0"/>
              </a:rPr>
              <a:t>    }</a:t>
            </a:r>
          </a:p>
          <a:p>
            <a:pPr>
              <a:buNone/>
            </a:pPr>
            <a:r>
              <a:rPr lang="en-US" sz="1700" dirty="0" smtClean="0">
                <a:latin typeface="Times New Roman" pitchFamily="18" charset="0"/>
                <a:cs typeface="Times New Roman" pitchFamily="18" charset="0"/>
              </a:rPr>
              <a:t>mapping(address=&gt;person) </a:t>
            </a:r>
            <a:r>
              <a:rPr lang="en-US" sz="1700" dirty="0" err="1" smtClean="0">
                <a:latin typeface="Times New Roman" pitchFamily="18" charset="0"/>
                <a:cs typeface="Times New Roman" pitchFamily="18" charset="0"/>
              </a:rPr>
              <a:t>allpersons</a:t>
            </a:r>
            <a:r>
              <a:rPr lang="en-US" sz="1700" dirty="0" smtClean="0">
                <a:latin typeface="Times New Roman" pitchFamily="18" charset="0"/>
                <a:cs typeface="Times New Roman" pitchFamily="18" charset="0"/>
              </a:rPr>
              <a:t>;</a:t>
            </a:r>
            <a:endParaRPr lang="en-US" sz="1700" dirty="0">
              <a:latin typeface="Times New Roman" pitchFamily="18" charset="0"/>
              <a:cs typeface="Times New Roman"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Smart Contract (</a:t>
            </a:r>
            <a:r>
              <a:rPr lang="en-US" dirty="0" err="1" smtClean="0">
                <a:latin typeface="Times New Roman" pitchFamily="18" charset="0"/>
                <a:cs typeface="Times New Roman" pitchFamily="18" charset="0"/>
              </a:rPr>
              <a:t>contd</a:t>
            </a:r>
            <a:r>
              <a:rPr lang="en-US" dirty="0" smtClean="0">
                <a:latin typeface="Times New Roman" pitchFamily="18" charset="0"/>
                <a:cs typeface="Times New Roman" pitchFamily="18" charset="0"/>
              </a:rPr>
              <a:t>…)</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311700" y="1376624"/>
            <a:ext cx="8520600" cy="3192076"/>
          </a:xfrm>
        </p:spPr>
        <p:txBody>
          <a:bodyPr>
            <a:normAutofit lnSpcReduction="10000"/>
          </a:bodyPr>
          <a:lstStyle/>
          <a:p>
            <a:pPr>
              <a:buNone/>
            </a:pPr>
            <a:r>
              <a:rPr lang="en-US" i="1" dirty="0" smtClean="0">
                <a:solidFill>
                  <a:srgbClr val="C00000"/>
                </a:solidFill>
                <a:latin typeface="Times New Roman" pitchFamily="18" charset="0"/>
                <a:cs typeface="Times New Roman" pitchFamily="18" charset="0"/>
              </a:rPr>
              <a:t>Creation of function:</a:t>
            </a:r>
          </a:p>
          <a:p>
            <a:pPr>
              <a:buNone/>
            </a:pPr>
            <a:r>
              <a:rPr lang="en-US" sz="1700" dirty="0" smtClean="0">
                <a:latin typeface="Times New Roman" pitchFamily="18" charset="0"/>
                <a:cs typeface="Times New Roman" pitchFamily="18" charset="0"/>
              </a:rPr>
              <a:t>function </a:t>
            </a:r>
            <a:r>
              <a:rPr lang="en-US" sz="1700" dirty="0" err="1" smtClean="0">
                <a:latin typeface="Times New Roman" pitchFamily="18" charset="0"/>
                <a:cs typeface="Times New Roman" pitchFamily="18" charset="0"/>
              </a:rPr>
              <a:t>signup_as_user</a:t>
            </a:r>
            <a:r>
              <a:rPr lang="en-US" sz="1700" dirty="0" smtClean="0">
                <a:latin typeface="Times New Roman" pitchFamily="18" charset="0"/>
                <a:cs typeface="Times New Roman" pitchFamily="18" charset="0"/>
              </a:rPr>
              <a:t>(uint64 mob, address </a:t>
            </a:r>
            <a:r>
              <a:rPr lang="en-US" sz="1700" dirty="0" err="1" smtClean="0">
                <a:latin typeface="Times New Roman" pitchFamily="18" charset="0"/>
                <a:cs typeface="Times New Roman" pitchFamily="18" charset="0"/>
              </a:rPr>
              <a:t>cust_add</a:t>
            </a:r>
            <a:r>
              <a:rPr lang="en-US" sz="1700" dirty="0" smtClean="0">
                <a:latin typeface="Times New Roman" pitchFamily="18" charset="0"/>
                <a:cs typeface="Times New Roman" pitchFamily="18" charset="0"/>
              </a:rPr>
              <a:t>)public{</a:t>
            </a:r>
          </a:p>
          <a:p>
            <a:pPr>
              <a:buNone/>
            </a:pPr>
            <a:r>
              <a:rPr lang="en-US" sz="1700" dirty="0" err="1" smtClean="0">
                <a:latin typeface="Times New Roman" pitchFamily="18" charset="0"/>
                <a:cs typeface="Times New Roman" pitchFamily="18" charset="0"/>
              </a:rPr>
              <a:t>allpersons</a:t>
            </a:r>
            <a:r>
              <a:rPr lang="en-US" sz="1700" dirty="0" smtClean="0">
                <a:latin typeface="Times New Roman" pitchFamily="18" charset="0"/>
                <a:cs typeface="Times New Roman" pitchFamily="18" charset="0"/>
              </a:rPr>
              <a:t>[</a:t>
            </a:r>
            <a:r>
              <a:rPr lang="en-US" sz="1700" dirty="0" err="1" smtClean="0">
                <a:latin typeface="Times New Roman" pitchFamily="18" charset="0"/>
                <a:cs typeface="Times New Roman" pitchFamily="18" charset="0"/>
              </a:rPr>
              <a:t>msg.sender</a:t>
            </a:r>
            <a:r>
              <a:rPr lang="en-US" sz="1700" dirty="0" smtClean="0">
                <a:latin typeface="Times New Roman" pitchFamily="18" charset="0"/>
                <a:cs typeface="Times New Roman" pitchFamily="18" charset="0"/>
              </a:rPr>
              <a:t>].add=</a:t>
            </a:r>
            <a:r>
              <a:rPr lang="en-US" sz="1700" dirty="0" err="1" smtClean="0">
                <a:latin typeface="Times New Roman" pitchFamily="18" charset="0"/>
                <a:cs typeface="Times New Roman" pitchFamily="18" charset="0"/>
              </a:rPr>
              <a:t>cust_add</a:t>
            </a:r>
            <a:r>
              <a:rPr lang="en-US" sz="1700" dirty="0" smtClean="0">
                <a:latin typeface="Times New Roman" pitchFamily="18" charset="0"/>
                <a:cs typeface="Times New Roman" pitchFamily="18" charset="0"/>
              </a:rPr>
              <a:t>;</a:t>
            </a:r>
          </a:p>
          <a:p>
            <a:pPr>
              <a:buNone/>
            </a:pPr>
            <a:r>
              <a:rPr lang="en-US" sz="1700" dirty="0" err="1" smtClean="0">
                <a:latin typeface="Times New Roman" pitchFamily="18" charset="0"/>
                <a:cs typeface="Times New Roman" pitchFamily="18" charset="0"/>
              </a:rPr>
              <a:t>allpersons</a:t>
            </a:r>
            <a:r>
              <a:rPr lang="en-US" sz="1700" dirty="0" smtClean="0">
                <a:latin typeface="Times New Roman" pitchFamily="18" charset="0"/>
                <a:cs typeface="Times New Roman" pitchFamily="18" charset="0"/>
              </a:rPr>
              <a:t>[</a:t>
            </a:r>
            <a:r>
              <a:rPr lang="en-US" sz="1700" dirty="0" err="1" smtClean="0">
                <a:latin typeface="Times New Roman" pitchFamily="18" charset="0"/>
                <a:cs typeface="Times New Roman" pitchFamily="18" charset="0"/>
              </a:rPr>
              <a:t>msg.sender</a:t>
            </a:r>
            <a:r>
              <a:rPr lang="en-US" sz="1700" dirty="0" smtClean="0">
                <a:latin typeface="Times New Roman" pitchFamily="18" charset="0"/>
                <a:cs typeface="Times New Roman" pitchFamily="18" charset="0"/>
              </a:rPr>
              <a:t>].</a:t>
            </a:r>
            <a:r>
              <a:rPr lang="en-US" sz="1700" dirty="0" err="1" smtClean="0">
                <a:latin typeface="Times New Roman" pitchFamily="18" charset="0"/>
                <a:cs typeface="Times New Roman" pitchFamily="18" charset="0"/>
              </a:rPr>
              <a:t>reg</a:t>
            </a:r>
            <a:r>
              <a:rPr lang="en-US" sz="1700" dirty="0" smtClean="0">
                <a:latin typeface="Times New Roman" pitchFamily="18" charset="0"/>
                <a:cs typeface="Times New Roman" pitchFamily="18" charset="0"/>
              </a:rPr>
              <a:t>=true;</a:t>
            </a:r>
          </a:p>
          <a:p>
            <a:pPr>
              <a:buNone/>
            </a:pPr>
            <a:r>
              <a:rPr lang="en-US" sz="1700" dirty="0" err="1" smtClean="0">
                <a:latin typeface="Times New Roman" pitchFamily="18" charset="0"/>
                <a:cs typeface="Times New Roman" pitchFamily="18" charset="0"/>
              </a:rPr>
              <a:t>allpersons</a:t>
            </a:r>
            <a:r>
              <a:rPr lang="en-US" sz="1700" dirty="0" smtClean="0">
                <a:latin typeface="Times New Roman" pitchFamily="18" charset="0"/>
                <a:cs typeface="Times New Roman" pitchFamily="18" charset="0"/>
              </a:rPr>
              <a:t>[</a:t>
            </a:r>
            <a:r>
              <a:rPr lang="en-US" sz="1700" dirty="0" err="1" smtClean="0">
                <a:latin typeface="Times New Roman" pitchFamily="18" charset="0"/>
                <a:cs typeface="Times New Roman" pitchFamily="18" charset="0"/>
              </a:rPr>
              <a:t>msg.sender</a:t>
            </a:r>
            <a:r>
              <a:rPr lang="en-US" sz="1700" dirty="0" smtClean="0">
                <a:latin typeface="Times New Roman" pitchFamily="18" charset="0"/>
                <a:cs typeface="Times New Roman" pitchFamily="18" charset="0"/>
              </a:rPr>
              <a:t>].mobile=mob;</a:t>
            </a:r>
          </a:p>
          <a:p>
            <a:pPr>
              <a:buNone/>
            </a:pPr>
            <a:r>
              <a:rPr lang="en-US" sz="1700" dirty="0" smtClean="0">
                <a:latin typeface="Times New Roman" pitchFamily="18" charset="0"/>
                <a:cs typeface="Times New Roman" pitchFamily="18" charset="0"/>
              </a:rPr>
              <a:t>   }</a:t>
            </a:r>
          </a:p>
          <a:p>
            <a:pPr>
              <a:buNone/>
            </a:pPr>
            <a:endParaRPr lang="en-US" i="1" dirty="0" smtClean="0">
              <a:solidFill>
                <a:srgbClr val="C00000"/>
              </a:solidFill>
              <a:latin typeface="Times New Roman" pitchFamily="18" charset="0"/>
              <a:cs typeface="Times New Roman" pitchFamily="18" charset="0"/>
            </a:endParaRPr>
          </a:p>
          <a:p>
            <a:pPr>
              <a:buNone/>
            </a:pPr>
            <a:r>
              <a:rPr lang="en-US" i="1" dirty="0" smtClean="0">
                <a:solidFill>
                  <a:srgbClr val="C00000"/>
                </a:solidFill>
                <a:latin typeface="Times New Roman" pitchFamily="18" charset="0"/>
                <a:cs typeface="Times New Roman" pitchFamily="18" charset="0"/>
              </a:rPr>
              <a:t>Creation of  OTP:</a:t>
            </a:r>
          </a:p>
          <a:p>
            <a:pPr>
              <a:buNone/>
            </a:pPr>
            <a:r>
              <a:rPr lang="en-US" sz="1700" dirty="0" smtClean="0">
                <a:latin typeface="Times New Roman" pitchFamily="18" charset="0"/>
                <a:cs typeface="Times New Roman" pitchFamily="18" charset="0"/>
              </a:rPr>
              <a:t>keccak256(</a:t>
            </a:r>
            <a:r>
              <a:rPr lang="en-US" sz="1700" dirty="0" err="1" smtClean="0">
                <a:latin typeface="Times New Roman" pitchFamily="18" charset="0"/>
                <a:cs typeface="Times New Roman" pitchFamily="18" charset="0"/>
              </a:rPr>
              <a:t>abi.encodePacked</a:t>
            </a:r>
            <a:r>
              <a:rPr lang="en-US" sz="1700" dirty="0" smtClean="0">
                <a:latin typeface="Times New Roman" pitchFamily="18" charset="0"/>
                <a:cs typeface="Times New Roman" pitchFamily="18" charset="0"/>
              </a:rPr>
              <a:t>(</a:t>
            </a:r>
            <a:r>
              <a:rPr lang="en-US" sz="1700" dirty="0" err="1" smtClean="0">
                <a:latin typeface="Times New Roman" pitchFamily="18" charset="0"/>
                <a:cs typeface="Times New Roman" pitchFamily="18" charset="0"/>
              </a:rPr>
              <a:t>now,msg.sender,lastid</a:t>
            </a:r>
            <a:r>
              <a:rPr lang="en-US" sz="1700" dirty="0" smtClean="0">
                <a:latin typeface="Times New Roman" pitchFamily="18" charset="0"/>
                <a:cs typeface="Times New Roman" pitchFamily="18" charset="0"/>
              </a:rPr>
              <a:t>))</a:t>
            </a:r>
          </a:p>
          <a:p>
            <a:pPr>
              <a:buNone/>
            </a:pPr>
            <a:r>
              <a:rPr lang="en-US" sz="1700" dirty="0" smtClean="0">
                <a:latin typeface="Times New Roman" pitchFamily="18" charset="0"/>
                <a:cs typeface="Times New Roman" pitchFamily="18" charset="0"/>
              </a:rPr>
              <a:t>   </a:t>
            </a:r>
            <a:endParaRPr lang="en-US" sz="1700" dirty="0">
              <a:latin typeface="Times New Roman" pitchFamily="18" charset="0"/>
              <a:cs typeface="Times New Roman"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Front end</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160774" y="1245996"/>
            <a:ext cx="8983226" cy="3322704"/>
          </a:xfrm>
        </p:spPr>
        <p:txBody>
          <a:bodyPr/>
          <a:lstStyle/>
          <a:p>
            <a:pPr>
              <a:buNone/>
            </a:pPr>
            <a:r>
              <a:rPr lang="en-US" dirty="0" smtClean="0">
                <a:latin typeface="Times New Roman" pitchFamily="18" charset="0"/>
                <a:cs typeface="Times New Roman" pitchFamily="18" charset="0"/>
              </a:rPr>
              <a:t>Creation of Front end is done using HTML. This project involves creation of  HTML pages:</a:t>
            </a:r>
          </a:p>
          <a:p>
            <a:pPr>
              <a:buFont typeface="Wingdings" pitchFamily="2" charset="2"/>
              <a:buChar char="Ø"/>
            </a:pPr>
            <a:r>
              <a:rPr lang="en-US" sz="1700" dirty="0" smtClean="0">
                <a:latin typeface="Times New Roman" pitchFamily="18" charset="0"/>
                <a:cs typeface="Times New Roman" pitchFamily="18" charset="0"/>
              </a:rPr>
              <a:t>Driver Sign Up</a:t>
            </a:r>
          </a:p>
          <a:p>
            <a:pPr>
              <a:buFont typeface="Wingdings" pitchFamily="2" charset="2"/>
              <a:buChar char="Ø"/>
            </a:pPr>
            <a:r>
              <a:rPr lang="en-US" sz="1700" dirty="0" smtClean="0">
                <a:latin typeface="Times New Roman" pitchFamily="18" charset="0"/>
                <a:cs typeface="Times New Roman" pitchFamily="18" charset="0"/>
              </a:rPr>
              <a:t>Driver Home Page</a:t>
            </a:r>
          </a:p>
          <a:p>
            <a:pPr>
              <a:buFont typeface="Wingdings" pitchFamily="2" charset="2"/>
              <a:buChar char="Ø"/>
            </a:pPr>
            <a:r>
              <a:rPr lang="en-US" sz="1700" dirty="0" smtClean="0">
                <a:latin typeface="Times New Roman" pitchFamily="18" charset="0"/>
                <a:cs typeface="Times New Roman" pitchFamily="18" charset="0"/>
              </a:rPr>
              <a:t>Customer Sign Up</a:t>
            </a:r>
          </a:p>
          <a:p>
            <a:pPr>
              <a:buFont typeface="Wingdings" pitchFamily="2" charset="2"/>
              <a:buChar char="Ø"/>
            </a:pPr>
            <a:r>
              <a:rPr lang="en-US" sz="1700" dirty="0" smtClean="0">
                <a:latin typeface="Times New Roman" pitchFamily="18" charset="0"/>
                <a:cs typeface="Times New Roman" pitchFamily="18" charset="0"/>
              </a:rPr>
              <a:t>Customer Home Page</a:t>
            </a:r>
          </a:p>
          <a:p>
            <a:pPr>
              <a:buFont typeface="Wingdings" pitchFamily="2" charset="2"/>
              <a:buChar char="Ø"/>
            </a:pPr>
            <a:r>
              <a:rPr lang="en-US" sz="1700" dirty="0" smtClean="0">
                <a:latin typeface="Times New Roman" pitchFamily="18" charset="0"/>
                <a:cs typeface="Times New Roman" pitchFamily="18" charset="0"/>
              </a:rPr>
              <a:t>Status Page</a:t>
            </a:r>
          </a:p>
          <a:p>
            <a:pPr>
              <a:buNone/>
            </a:pPr>
            <a:endParaRPr lang="en-US" sz="1700" dirty="0" smtClean="0">
              <a:latin typeface="Times New Roman" pitchFamily="18" charset="0"/>
              <a:cs typeface="Times New Roman" pitchFamily="18" charset="0"/>
            </a:endParaRPr>
          </a:p>
          <a:p>
            <a:pPr>
              <a:buNone/>
            </a:pPr>
            <a:r>
              <a:rPr lang="en-US" sz="1700" dirty="0" smtClean="0">
                <a:latin typeface="Times New Roman" pitchFamily="18" charset="0"/>
                <a:cs typeface="Times New Roman" pitchFamily="18" charset="0"/>
              </a:rPr>
              <a:t>Styling of HTML pages is done using CSS. Styling is done using &lt;style&gt; tag.</a:t>
            </a:r>
            <a:endParaRPr lang="en-US" dirty="0" smtClean="0">
              <a:latin typeface="Times New Roman" pitchFamily="18" charset="0"/>
              <a:cs typeface="Times New Roman" pitchFamily="18" charset="0"/>
            </a:endParaRPr>
          </a:p>
          <a:p>
            <a:pPr>
              <a:buNone/>
            </a:pPr>
            <a:endParaRPr lang="en-US" dirty="0">
              <a:latin typeface="Times New Roman" pitchFamily="18" charset="0"/>
              <a:cs typeface="Times New Roman"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Integration</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311700" y="1215851"/>
            <a:ext cx="8520600" cy="3547068"/>
          </a:xfrm>
        </p:spPr>
        <p:txBody>
          <a:bodyPr>
            <a:normAutofit/>
          </a:bodyPr>
          <a:lstStyle/>
          <a:p>
            <a:pPr>
              <a:buNone/>
            </a:pPr>
            <a:r>
              <a:rPr lang="en-US" dirty="0" smtClean="0">
                <a:latin typeface="Times New Roman" pitchFamily="18" charset="0"/>
                <a:cs typeface="Times New Roman" pitchFamily="18" charset="0"/>
              </a:rPr>
              <a:t>Integration of front end with smart contract can be done using Java Script.</a:t>
            </a:r>
          </a:p>
          <a:p>
            <a:pPr>
              <a:buNone/>
            </a:pPr>
            <a:endParaRPr lang="en-US" dirty="0" smtClean="0">
              <a:latin typeface="Times New Roman" pitchFamily="18" charset="0"/>
              <a:cs typeface="Times New Roman" pitchFamily="18" charset="0"/>
            </a:endParaRPr>
          </a:p>
          <a:p>
            <a:pPr>
              <a:buNone/>
            </a:pPr>
            <a:r>
              <a:rPr lang="en-US" sz="1700" i="1" dirty="0" smtClean="0">
                <a:solidFill>
                  <a:srgbClr val="C00000"/>
                </a:solidFill>
                <a:latin typeface="Times New Roman" pitchFamily="18" charset="0"/>
                <a:cs typeface="Times New Roman" pitchFamily="18" charset="0"/>
              </a:rPr>
              <a:t>Creation of </a:t>
            </a:r>
            <a:r>
              <a:rPr lang="en-US" sz="1700" i="1" dirty="0" err="1" smtClean="0">
                <a:solidFill>
                  <a:srgbClr val="C00000"/>
                </a:solidFill>
                <a:latin typeface="Times New Roman" pitchFamily="18" charset="0"/>
                <a:cs typeface="Times New Roman" pitchFamily="18" charset="0"/>
              </a:rPr>
              <a:t>async</a:t>
            </a:r>
            <a:r>
              <a:rPr lang="en-US" sz="1700" i="1" dirty="0" smtClean="0">
                <a:solidFill>
                  <a:srgbClr val="C00000"/>
                </a:solidFill>
                <a:latin typeface="Times New Roman" pitchFamily="18" charset="0"/>
                <a:cs typeface="Times New Roman" pitchFamily="18" charset="0"/>
              </a:rPr>
              <a:t> functions:</a:t>
            </a:r>
          </a:p>
          <a:p>
            <a:pPr>
              <a:buNone/>
            </a:pPr>
            <a:r>
              <a:rPr lang="en-US" sz="1700" dirty="0" err="1" smtClean="0">
                <a:latin typeface="Times New Roman" pitchFamily="18" charset="0"/>
                <a:cs typeface="Times New Roman" pitchFamily="18" charset="0"/>
              </a:rPr>
              <a:t>async</a:t>
            </a:r>
            <a:r>
              <a:rPr lang="en-US" sz="1700" dirty="0" smtClean="0">
                <a:latin typeface="Times New Roman" pitchFamily="18" charset="0"/>
                <a:cs typeface="Times New Roman" pitchFamily="18" charset="0"/>
              </a:rPr>
              <a:t> function </a:t>
            </a:r>
            <a:r>
              <a:rPr lang="en-US" sz="1700" dirty="0" err="1" smtClean="0">
                <a:latin typeface="Times New Roman" pitchFamily="18" charset="0"/>
                <a:cs typeface="Times New Roman" pitchFamily="18" charset="0"/>
              </a:rPr>
              <a:t>LoadContract</a:t>
            </a:r>
            <a:r>
              <a:rPr lang="en-US" sz="1700" dirty="0" smtClean="0">
                <a:latin typeface="Times New Roman" pitchFamily="18" charset="0"/>
                <a:cs typeface="Times New Roman" pitchFamily="18" charset="0"/>
              </a:rPr>
              <a:t>(){</a:t>
            </a:r>
          </a:p>
          <a:p>
            <a:pPr>
              <a:buNone/>
            </a:pPr>
            <a:r>
              <a:rPr lang="en-US" sz="1700" dirty="0" smtClean="0">
                <a:latin typeface="Times New Roman" pitchFamily="18" charset="0"/>
                <a:cs typeface="Times New Roman" pitchFamily="18" charset="0"/>
              </a:rPr>
              <a:t>    await loadWeb3();</a:t>
            </a:r>
          </a:p>
          <a:p>
            <a:pPr>
              <a:buNone/>
            </a:pPr>
            <a:r>
              <a:rPr lang="en-US" sz="1700" dirty="0" smtClean="0">
                <a:latin typeface="Times New Roman" pitchFamily="18" charset="0"/>
                <a:cs typeface="Times New Roman" pitchFamily="18" charset="0"/>
              </a:rPr>
              <a:t>    </a:t>
            </a:r>
            <a:r>
              <a:rPr lang="en-US" sz="1700" dirty="0" err="1" smtClean="0">
                <a:latin typeface="Times New Roman" pitchFamily="18" charset="0"/>
                <a:cs typeface="Times New Roman" pitchFamily="18" charset="0"/>
              </a:rPr>
              <a:t>window.contract</a:t>
            </a:r>
            <a:r>
              <a:rPr lang="en-US" sz="1700" dirty="0" smtClean="0">
                <a:latin typeface="Times New Roman" pitchFamily="18" charset="0"/>
                <a:cs typeface="Times New Roman" pitchFamily="18" charset="0"/>
              </a:rPr>
              <a:t> = await </a:t>
            </a:r>
            <a:r>
              <a:rPr lang="en-US" sz="1700" dirty="0" err="1" smtClean="0">
                <a:latin typeface="Times New Roman" pitchFamily="18" charset="0"/>
                <a:cs typeface="Times New Roman" pitchFamily="18" charset="0"/>
              </a:rPr>
              <a:t>loadContract</a:t>
            </a:r>
            <a:r>
              <a:rPr lang="en-US" sz="1700" dirty="0" smtClean="0">
                <a:latin typeface="Times New Roman" pitchFamily="18" charset="0"/>
                <a:cs typeface="Times New Roman" pitchFamily="18" charset="0"/>
              </a:rPr>
              <a:t>();</a:t>
            </a:r>
          </a:p>
          <a:p>
            <a:pPr>
              <a:buNone/>
            </a:pPr>
            <a:r>
              <a:rPr lang="en-US" sz="1700" dirty="0" smtClean="0">
                <a:latin typeface="Times New Roman" pitchFamily="18" charset="0"/>
                <a:cs typeface="Times New Roman" pitchFamily="18" charset="0"/>
              </a:rPr>
              <a:t>}</a:t>
            </a:r>
          </a:p>
          <a:p>
            <a:pPr>
              <a:buNone/>
            </a:pPr>
            <a:endParaRPr lang="en-US" sz="1700" dirty="0" smtClean="0">
              <a:latin typeface="Times New Roman" pitchFamily="18" charset="0"/>
              <a:cs typeface="Times New Roman" pitchFamily="18" charset="0"/>
            </a:endParaRPr>
          </a:p>
          <a:p>
            <a:pPr>
              <a:buNone/>
            </a:pPr>
            <a:r>
              <a:rPr lang="en-US" sz="1700" i="1" dirty="0" smtClean="0">
                <a:solidFill>
                  <a:srgbClr val="C00000"/>
                </a:solidFill>
                <a:latin typeface="Times New Roman" pitchFamily="18" charset="0"/>
                <a:cs typeface="Times New Roman" pitchFamily="18" charset="0"/>
              </a:rPr>
              <a:t>Calling smart contract functions:</a:t>
            </a:r>
          </a:p>
          <a:p>
            <a:pPr>
              <a:buNone/>
            </a:pPr>
            <a:r>
              <a:rPr lang="en-US" sz="1700" dirty="0" smtClean="0">
                <a:latin typeface="Times New Roman" pitchFamily="18" charset="0"/>
                <a:cs typeface="Times New Roman" pitchFamily="18" charset="0"/>
              </a:rPr>
              <a:t>await </a:t>
            </a:r>
            <a:r>
              <a:rPr lang="en-US" sz="1700" dirty="0" err="1" smtClean="0">
                <a:latin typeface="Times New Roman" pitchFamily="18" charset="0"/>
                <a:cs typeface="Times New Roman" pitchFamily="18" charset="0"/>
              </a:rPr>
              <a:t>window.contract.methods.signup_as_user</a:t>
            </a:r>
            <a:r>
              <a:rPr lang="en-US" sz="1700" dirty="0" smtClean="0">
                <a:latin typeface="Times New Roman" pitchFamily="18" charset="0"/>
                <a:cs typeface="Times New Roman" pitchFamily="18" charset="0"/>
              </a:rPr>
              <a:t>(</a:t>
            </a:r>
            <a:r>
              <a:rPr lang="en-US" sz="1700" dirty="0" err="1" smtClean="0">
                <a:latin typeface="Times New Roman" pitchFamily="18" charset="0"/>
                <a:cs typeface="Times New Roman" pitchFamily="18" charset="0"/>
              </a:rPr>
              <a:t>mob,account</a:t>
            </a:r>
            <a:r>
              <a:rPr lang="en-US" sz="1700" dirty="0" smtClean="0">
                <a:latin typeface="Times New Roman" pitchFamily="18" charset="0"/>
                <a:cs typeface="Times New Roman" pitchFamily="18" charset="0"/>
              </a:rPr>
              <a:t>).send({ from: account })</a:t>
            </a:r>
          </a:p>
          <a:p>
            <a:pPr>
              <a:buNone/>
            </a:pPr>
            <a:r>
              <a:rPr lang="en-US" sz="1700" dirty="0" smtClean="0">
                <a:latin typeface="Times New Roman" pitchFamily="18" charset="0"/>
                <a:cs typeface="Times New Roman" pitchFamily="18" charset="0"/>
              </a:rPr>
              <a:t>await </a:t>
            </a:r>
            <a:r>
              <a:rPr lang="en-US" sz="1700" dirty="0" err="1" smtClean="0">
                <a:latin typeface="Times New Roman" pitchFamily="18" charset="0"/>
                <a:cs typeface="Times New Roman" pitchFamily="18" charset="0"/>
              </a:rPr>
              <a:t>window.contract.methods.is_reg_veh</a:t>
            </a:r>
            <a:r>
              <a:rPr lang="en-US" sz="1700" dirty="0" smtClean="0">
                <a:latin typeface="Times New Roman" pitchFamily="18" charset="0"/>
                <a:cs typeface="Times New Roman" pitchFamily="18" charset="0"/>
              </a:rPr>
              <a:t>(acc).call()</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smtClean="0">
                <a:latin typeface="Times New Roman" pitchFamily="18" charset="0"/>
                <a:cs typeface="Times New Roman" pitchFamily="18" charset="0"/>
              </a:rPr>
              <a:t>Problem Statement</a:t>
            </a:r>
            <a:endParaRPr dirty="0">
              <a:latin typeface="Times New Roman" pitchFamily="18" charset="0"/>
              <a:cs typeface="Times New Roman" pitchFamily="18" charset="0"/>
            </a:endParaRPr>
          </a:p>
        </p:txBody>
      </p:sp>
      <p:sp>
        <p:nvSpPr>
          <p:cNvPr id="75" name="Google Shape;75;p14"/>
          <p:cNvSpPr txBox="1">
            <a:spLocks noGrp="1"/>
          </p:cNvSpPr>
          <p:nvPr>
            <p:ph type="body" idx="1"/>
          </p:nvPr>
        </p:nvSpPr>
        <p:spPr>
          <a:xfrm>
            <a:off x="311700" y="1562100"/>
            <a:ext cx="8520600" cy="3228108"/>
          </a:xfrm>
          <a:prstGeom prst="rect">
            <a:avLst/>
          </a:prstGeom>
        </p:spPr>
        <p:txBody>
          <a:bodyPr spcFirstLastPara="1" wrap="square" lIns="91425" tIns="91425" rIns="91425" bIns="91425" anchor="t" anchorCtr="0">
            <a:normAutofit/>
          </a:bodyPr>
          <a:lstStyle/>
          <a:p>
            <a:pPr algn="just">
              <a:buNone/>
            </a:pPr>
            <a:r>
              <a:rPr lang="en-US" sz="2000" dirty="0" smtClean="0">
                <a:latin typeface="Times New Roman" pitchFamily="18" charset="0"/>
                <a:cs typeface="Times New Roman" pitchFamily="18" charset="0"/>
              </a:rPr>
              <a:t>	To develop a Decentralized Vehicle Booking Service application which removes the centralized authority and provides a transparent, secure and immutable platform to book vehicle services.</a:t>
            </a:r>
            <a:endParaRPr sz="2000" dirty="0">
              <a:latin typeface="Times New Roman" pitchFamily="18" charset="0"/>
              <a:cs typeface="Times New Roman"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chemeClr val="tx1"/>
                </a:solidFill>
                <a:effectLst/>
                <a:latin typeface="Times New Roman" pitchFamily="18" charset="0"/>
                <a:cs typeface="Times New Roman" pitchFamily="18" charset="0"/>
              </a:rPr>
              <a:t>Implementation</a:t>
            </a:r>
            <a:endParaRPr lang="en-US" dirty="0">
              <a:solidFill>
                <a:schemeClr val="tx1"/>
              </a:solidFill>
              <a:effectLst/>
              <a:latin typeface="Times New Roman" pitchFamily="18" charset="0"/>
              <a:cs typeface="Times New Roman" pitchFamily="18" charset="0"/>
            </a:endParaRPr>
          </a:p>
        </p:txBody>
      </p:sp>
      <p:sp>
        <p:nvSpPr>
          <p:cNvPr id="3" name="Content Placeholder 2"/>
          <p:cNvSpPr>
            <a:spLocks noGrp="1"/>
          </p:cNvSpPr>
          <p:nvPr>
            <p:ph idx="1"/>
          </p:nvPr>
        </p:nvSpPr>
        <p:spPr>
          <a:xfrm>
            <a:off x="321225" y="1417800"/>
            <a:ext cx="8520600" cy="3150900"/>
          </a:xfrm>
        </p:spPr>
        <p:txBody>
          <a:bodyPr>
            <a:normAutofit/>
          </a:bodyPr>
          <a:lstStyle/>
          <a:p>
            <a:pPr lvl="0">
              <a:buNone/>
            </a:pPr>
            <a:endParaRPr lang="en-US" b="1" dirty="0" smtClean="0"/>
          </a:p>
          <a:p>
            <a:pPr lvl="0"/>
            <a:endParaRPr lang="en-US" b="1" dirty="0" smtClean="0"/>
          </a:p>
          <a:p>
            <a:pPr lvl="0"/>
            <a:endParaRPr lang="en-US" b="1" dirty="0" smtClean="0"/>
          </a:p>
          <a:p>
            <a:pPr lvl="0"/>
            <a:endParaRPr lang="en-US" b="1" dirty="0" smtClean="0"/>
          </a:p>
          <a:p>
            <a:pPr lvl="0"/>
            <a:endParaRPr lang="en-US" b="1" dirty="0" smtClean="0"/>
          </a:p>
          <a:p>
            <a:pPr lvl="0"/>
            <a:endParaRPr lang="en-US" b="1" dirty="0" smtClean="0"/>
          </a:p>
          <a:p>
            <a:pPr algn="ctr">
              <a:buNone/>
            </a:pPr>
            <a:endParaRPr lang="en-US" b="1" dirty="0" smtClean="0">
              <a:latin typeface="Times New Roman" pitchFamily="18" charset="0"/>
              <a:cs typeface="Times New Roman" pitchFamily="18" charset="0"/>
            </a:endParaRPr>
          </a:p>
          <a:p>
            <a:pPr algn="ctr">
              <a:buNone/>
            </a:pPr>
            <a:r>
              <a:rPr lang="en-US" b="1" dirty="0" smtClean="0">
                <a:latin typeface="Times New Roman" pitchFamily="18" charset="0"/>
                <a:cs typeface="Times New Roman" pitchFamily="18" charset="0"/>
              </a:rPr>
              <a:t>Home Page</a:t>
            </a:r>
          </a:p>
          <a:p>
            <a:pPr>
              <a:buNone/>
            </a:pPr>
            <a:endParaRPr lang="en-US" dirty="0"/>
          </a:p>
        </p:txBody>
      </p:sp>
      <p:pic>
        <p:nvPicPr>
          <p:cNvPr id="4" name="Picture 3" descr="home.png"/>
          <p:cNvPicPr/>
          <p:nvPr/>
        </p:nvPicPr>
        <p:blipFill>
          <a:blip r:embed="rId2" cstate="print"/>
          <a:srcRect t="3535" r="35417" b="61757"/>
          <a:stretch>
            <a:fillRect/>
          </a:stretch>
        </p:blipFill>
        <p:spPr>
          <a:xfrm>
            <a:off x="600075" y="2047875"/>
            <a:ext cx="8153400" cy="160020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ignupcust.png"/>
          <p:cNvPicPr>
            <a:picLocks noGrp="1"/>
          </p:cNvPicPr>
          <p:nvPr>
            <p:ph idx="1"/>
          </p:nvPr>
        </p:nvPicPr>
        <p:blipFill>
          <a:blip r:embed="rId2" cstate="print"/>
          <a:srcRect r="32212" b="78883"/>
          <a:stretch>
            <a:fillRect/>
          </a:stretch>
        </p:blipFill>
        <p:spPr>
          <a:xfrm>
            <a:off x="228600" y="285750"/>
            <a:ext cx="8229600" cy="1428750"/>
          </a:xfrm>
          <a:prstGeom prst="rect">
            <a:avLst/>
          </a:prstGeom>
        </p:spPr>
      </p:pic>
      <p:sp>
        <p:nvSpPr>
          <p:cNvPr id="6" name="TextBox 5"/>
          <p:cNvSpPr txBox="1"/>
          <p:nvPr/>
        </p:nvSpPr>
        <p:spPr>
          <a:xfrm>
            <a:off x="1371600" y="1885950"/>
            <a:ext cx="6705600" cy="477054"/>
          </a:xfrm>
          <a:prstGeom prst="rect">
            <a:avLst/>
          </a:prstGeom>
          <a:noFill/>
        </p:spPr>
        <p:txBody>
          <a:bodyPr wrap="square" rtlCol="0">
            <a:spAutoFit/>
          </a:bodyPr>
          <a:lstStyle/>
          <a:p>
            <a:pPr algn="ctr"/>
            <a:r>
              <a:rPr lang="en-US" sz="2500" dirty="0" smtClean="0"/>
              <a:t>Customer </a:t>
            </a:r>
            <a:r>
              <a:rPr lang="en-US" sz="2500" dirty="0" err="1" smtClean="0"/>
              <a:t>SignUp</a:t>
            </a:r>
            <a:r>
              <a:rPr lang="en-US" sz="2500" dirty="0" smtClean="0"/>
              <a:t> page</a:t>
            </a:r>
            <a:endParaRPr lang="en-US" sz="2500" dirty="0"/>
          </a:p>
        </p:txBody>
      </p:sp>
      <p:pic>
        <p:nvPicPr>
          <p:cNvPr id="7" name="Picture 6" descr="driversignup2.png"/>
          <p:cNvPicPr/>
          <p:nvPr/>
        </p:nvPicPr>
        <p:blipFill>
          <a:blip r:embed="rId3" cstate="print"/>
          <a:srcRect r="31731" b="70830"/>
          <a:stretch>
            <a:fillRect/>
          </a:stretch>
        </p:blipFill>
        <p:spPr>
          <a:xfrm>
            <a:off x="304800" y="2457450"/>
            <a:ext cx="8458200" cy="1828800"/>
          </a:xfrm>
          <a:prstGeom prst="rect">
            <a:avLst/>
          </a:prstGeom>
        </p:spPr>
      </p:pic>
      <p:sp>
        <p:nvSpPr>
          <p:cNvPr id="8" name="TextBox 7"/>
          <p:cNvSpPr txBox="1"/>
          <p:nvPr/>
        </p:nvSpPr>
        <p:spPr>
          <a:xfrm>
            <a:off x="1219200" y="4400550"/>
            <a:ext cx="6705600" cy="477054"/>
          </a:xfrm>
          <a:prstGeom prst="rect">
            <a:avLst/>
          </a:prstGeom>
          <a:noFill/>
        </p:spPr>
        <p:txBody>
          <a:bodyPr wrap="square" rtlCol="0">
            <a:spAutoFit/>
          </a:bodyPr>
          <a:lstStyle/>
          <a:p>
            <a:pPr algn="ctr"/>
            <a:r>
              <a:rPr lang="en-US" sz="2500" dirty="0" smtClean="0"/>
              <a:t>Driver </a:t>
            </a:r>
            <a:r>
              <a:rPr lang="en-US" sz="2500" dirty="0" err="1" smtClean="0"/>
              <a:t>SignUp</a:t>
            </a:r>
            <a:r>
              <a:rPr lang="en-US" sz="2500" dirty="0" smtClean="0"/>
              <a:t> page</a:t>
            </a:r>
            <a:endParaRPr lang="en-US" sz="25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driversignup1.png"/>
          <p:cNvPicPr>
            <a:picLocks noGrp="1"/>
          </p:cNvPicPr>
          <p:nvPr>
            <p:ph idx="1"/>
          </p:nvPr>
        </p:nvPicPr>
        <p:blipFill>
          <a:blip r:embed="rId2" cstate="print"/>
          <a:srcRect r="37660" b="85102"/>
          <a:stretch>
            <a:fillRect/>
          </a:stretch>
        </p:blipFill>
        <p:spPr>
          <a:xfrm>
            <a:off x="457200" y="228601"/>
            <a:ext cx="8229600" cy="1600200"/>
          </a:xfrm>
          <a:prstGeom prst="rect">
            <a:avLst/>
          </a:prstGeom>
        </p:spPr>
      </p:pic>
      <p:sp>
        <p:nvSpPr>
          <p:cNvPr id="5" name="TextBox 4"/>
          <p:cNvSpPr txBox="1"/>
          <p:nvPr/>
        </p:nvSpPr>
        <p:spPr>
          <a:xfrm>
            <a:off x="1219200" y="2000250"/>
            <a:ext cx="6705600" cy="477054"/>
          </a:xfrm>
          <a:prstGeom prst="rect">
            <a:avLst/>
          </a:prstGeom>
          <a:noFill/>
        </p:spPr>
        <p:txBody>
          <a:bodyPr wrap="square" rtlCol="0">
            <a:spAutoFit/>
          </a:bodyPr>
          <a:lstStyle/>
          <a:p>
            <a:pPr algn="ctr"/>
            <a:r>
              <a:rPr lang="en-US" sz="2500" dirty="0" smtClean="0"/>
              <a:t>License Uploading Page</a:t>
            </a:r>
            <a:endParaRPr lang="en-US" sz="2500" dirty="0"/>
          </a:p>
        </p:txBody>
      </p:sp>
      <p:pic>
        <p:nvPicPr>
          <p:cNvPr id="6" name="Picture 5" descr="custhome.png"/>
          <p:cNvPicPr/>
          <p:nvPr/>
        </p:nvPicPr>
        <p:blipFill>
          <a:blip r:embed="rId3" cstate="print"/>
          <a:srcRect r="32051" b="75493"/>
          <a:stretch>
            <a:fillRect/>
          </a:stretch>
        </p:blipFill>
        <p:spPr>
          <a:xfrm>
            <a:off x="838200" y="2628900"/>
            <a:ext cx="7391400" cy="1771650"/>
          </a:xfrm>
          <a:prstGeom prst="rect">
            <a:avLst/>
          </a:prstGeom>
        </p:spPr>
      </p:pic>
      <p:sp>
        <p:nvSpPr>
          <p:cNvPr id="7" name="TextBox 6"/>
          <p:cNvSpPr txBox="1"/>
          <p:nvPr/>
        </p:nvSpPr>
        <p:spPr>
          <a:xfrm>
            <a:off x="1219200" y="4499959"/>
            <a:ext cx="6705600" cy="477054"/>
          </a:xfrm>
          <a:prstGeom prst="rect">
            <a:avLst/>
          </a:prstGeom>
          <a:noFill/>
        </p:spPr>
        <p:txBody>
          <a:bodyPr wrap="square" rtlCol="0">
            <a:spAutoFit/>
          </a:bodyPr>
          <a:lstStyle/>
          <a:p>
            <a:pPr algn="ctr"/>
            <a:r>
              <a:rPr lang="en-US" sz="2500" dirty="0" smtClean="0"/>
              <a:t>Customer Home Page</a:t>
            </a:r>
            <a:endParaRPr lang="en-US" sz="25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dropstat1.png"/>
          <p:cNvPicPr>
            <a:picLocks noGrp="1"/>
          </p:cNvPicPr>
          <p:nvPr>
            <p:ph idx="1"/>
          </p:nvPr>
        </p:nvPicPr>
        <p:blipFill>
          <a:blip r:embed="rId2" cstate="print"/>
          <a:srcRect r="70833" b="50986"/>
          <a:stretch>
            <a:fillRect/>
          </a:stretch>
        </p:blipFill>
        <p:spPr>
          <a:xfrm>
            <a:off x="685800" y="478720"/>
            <a:ext cx="7467600" cy="2721680"/>
          </a:xfrm>
          <a:prstGeom prst="rect">
            <a:avLst/>
          </a:prstGeom>
        </p:spPr>
      </p:pic>
      <p:sp>
        <p:nvSpPr>
          <p:cNvPr id="5" name="TextBox 4"/>
          <p:cNvSpPr txBox="1"/>
          <p:nvPr/>
        </p:nvSpPr>
        <p:spPr>
          <a:xfrm>
            <a:off x="1219200" y="3429000"/>
            <a:ext cx="6705600" cy="477054"/>
          </a:xfrm>
          <a:prstGeom prst="rect">
            <a:avLst/>
          </a:prstGeom>
          <a:noFill/>
        </p:spPr>
        <p:txBody>
          <a:bodyPr wrap="square" rtlCol="0">
            <a:spAutoFit/>
          </a:bodyPr>
          <a:lstStyle/>
          <a:p>
            <a:pPr algn="ctr"/>
            <a:r>
              <a:rPr lang="en-US" sz="2500" dirty="0" smtClean="0"/>
              <a:t>Status Page</a:t>
            </a:r>
            <a:endParaRPr lang="en-US" sz="25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driverpag1.png"/>
          <p:cNvPicPr>
            <a:picLocks noGrp="1"/>
          </p:cNvPicPr>
          <p:nvPr>
            <p:ph idx="1"/>
          </p:nvPr>
        </p:nvPicPr>
        <p:blipFill>
          <a:blip r:embed="rId3" cstate="print"/>
          <a:srcRect r="33654" b="67321"/>
          <a:stretch>
            <a:fillRect/>
          </a:stretch>
        </p:blipFill>
        <p:spPr>
          <a:xfrm>
            <a:off x="228600" y="457200"/>
            <a:ext cx="8610600" cy="2686050"/>
          </a:xfrm>
          <a:prstGeom prst="rect">
            <a:avLst/>
          </a:prstGeom>
        </p:spPr>
      </p:pic>
      <p:sp>
        <p:nvSpPr>
          <p:cNvPr id="5" name="TextBox 4"/>
          <p:cNvSpPr txBox="1"/>
          <p:nvPr/>
        </p:nvSpPr>
        <p:spPr>
          <a:xfrm>
            <a:off x="1219200" y="3429000"/>
            <a:ext cx="6705600" cy="477054"/>
          </a:xfrm>
          <a:prstGeom prst="rect">
            <a:avLst/>
          </a:prstGeom>
          <a:noFill/>
        </p:spPr>
        <p:txBody>
          <a:bodyPr wrap="square" rtlCol="0">
            <a:spAutoFit/>
          </a:bodyPr>
          <a:lstStyle/>
          <a:p>
            <a:pPr algn="ctr"/>
            <a:r>
              <a:rPr lang="en-US" sz="2500" dirty="0" smtClean="0"/>
              <a:t>Driver Home Page</a:t>
            </a:r>
            <a:endParaRPr lang="en-US" sz="25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dropstat2.png"/>
          <p:cNvPicPr>
            <a:picLocks noGrp="1"/>
          </p:cNvPicPr>
          <p:nvPr>
            <p:ph idx="1"/>
          </p:nvPr>
        </p:nvPicPr>
        <p:blipFill>
          <a:blip r:embed="rId2" cstate="print"/>
          <a:srcRect r="59295" b="50141"/>
          <a:stretch>
            <a:fillRect/>
          </a:stretch>
        </p:blipFill>
        <p:spPr>
          <a:xfrm>
            <a:off x="685801" y="342901"/>
            <a:ext cx="7782529" cy="3771899"/>
          </a:xfrm>
          <a:prstGeom prst="rect">
            <a:avLst/>
          </a:prstGeom>
        </p:spPr>
      </p:pic>
      <p:sp>
        <p:nvSpPr>
          <p:cNvPr id="5" name="TextBox 4"/>
          <p:cNvSpPr txBox="1"/>
          <p:nvPr/>
        </p:nvSpPr>
        <p:spPr>
          <a:xfrm>
            <a:off x="1295400" y="4286250"/>
            <a:ext cx="6705600" cy="477054"/>
          </a:xfrm>
          <a:prstGeom prst="rect">
            <a:avLst/>
          </a:prstGeom>
          <a:noFill/>
        </p:spPr>
        <p:txBody>
          <a:bodyPr wrap="square" rtlCol="0">
            <a:spAutoFit/>
          </a:bodyPr>
          <a:lstStyle/>
          <a:p>
            <a:pPr algn="ctr"/>
            <a:r>
              <a:rPr lang="en-US" sz="2500" dirty="0" smtClean="0"/>
              <a:t>Status Page</a:t>
            </a:r>
            <a:endParaRPr lang="en-US" sz="25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driverpag3.png"/>
          <p:cNvPicPr>
            <a:picLocks noGrp="1"/>
          </p:cNvPicPr>
          <p:nvPr>
            <p:ph idx="1"/>
          </p:nvPr>
        </p:nvPicPr>
        <p:blipFill>
          <a:blip r:embed="rId2" cstate="print"/>
          <a:srcRect r="33654" b="54366"/>
          <a:stretch>
            <a:fillRect/>
          </a:stretch>
        </p:blipFill>
        <p:spPr>
          <a:xfrm>
            <a:off x="457200" y="571501"/>
            <a:ext cx="8229600" cy="2800349"/>
          </a:xfrm>
          <a:prstGeom prst="rect">
            <a:avLst/>
          </a:prstGeom>
        </p:spPr>
      </p:pic>
      <p:sp>
        <p:nvSpPr>
          <p:cNvPr id="5" name="TextBox 4"/>
          <p:cNvSpPr txBox="1"/>
          <p:nvPr/>
        </p:nvSpPr>
        <p:spPr>
          <a:xfrm>
            <a:off x="685800" y="3771900"/>
            <a:ext cx="7315200" cy="477054"/>
          </a:xfrm>
          <a:prstGeom prst="rect">
            <a:avLst/>
          </a:prstGeom>
          <a:noFill/>
        </p:spPr>
        <p:txBody>
          <a:bodyPr wrap="square" rtlCol="0">
            <a:spAutoFit/>
          </a:bodyPr>
          <a:lstStyle/>
          <a:p>
            <a:pPr algn="ctr"/>
            <a:r>
              <a:rPr lang="en-US" sz="2500" dirty="0" smtClean="0"/>
              <a:t>Drop taking Page</a:t>
            </a:r>
            <a:endParaRPr lang="en-US" sz="25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dropstat3.png"/>
          <p:cNvPicPr>
            <a:picLocks noGrp="1"/>
          </p:cNvPicPr>
          <p:nvPr>
            <p:ph idx="1"/>
          </p:nvPr>
        </p:nvPicPr>
        <p:blipFill>
          <a:blip r:embed="rId2" cstate="print"/>
          <a:srcRect r="61218" b="53239"/>
          <a:stretch>
            <a:fillRect/>
          </a:stretch>
        </p:blipFill>
        <p:spPr>
          <a:xfrm>
            <a:off x="1143514" y="400051"/>
            <a:ext cx="6856973" cy="3771900"/>
          </a:xfrm>
          <a:prstGeom prst="rect">
            <a:avLst/>
          </a:prstGeom>
        </p:spPr>
      </p:pic>
      <p:sp>
        <p:nvSpPr>
          <p:cNvPr id="5" name="TextBox 4"/>
          <p:cNvSpPr txBox="1"/>
          <p:nvPr/>
        </p:nvSpPr>
        <p:spPr>
          <a:xfrm>
            <a:off x="685800" y="4487481"/>
            <a:ext cx="7315200" cy="477054"/>
          </a:xfrm>
          <a:prstGeom prst="rect">
            <a:avLst/>
          </a:prstGeom>
          <a:noFill/>
        </p:spPr>
        <p:txBody>
          <a:bodyPr wrap="square" rtlCol="0">
            <a:spAutoFit/>
          </a:bodyPr>
          <a:lstStyle/>
          <a:p>
            <a:pPr algn="ctr"/>
            <a:r>
              <a:rPr lang="en-US" sz="2500" dirty="0" smtClean="0"/>
              <a:t>Final Status Page</a:t>
            </a:r>
            <a:endParaRPr lang="en-US" sz="25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Conclusion</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311700" y="1162050"/>
            <a:ext cx="8520600" cy="3406650"/>
          </a:xfrm>
        </p:spPr>
        <p:txBody>
          <a:bodyPr/>
          <a:lstStyle/>
          <a:p>
            <a:pPr algn="just">
              <a:buNone/>
            </a:pPr>
            <a:r>
              <a:rPr lang="en-US" dirty="0" smtClean="0">
                <a:latin typeface="Times New Roman" pitchFamily="18" charset="0"/>
                <a:cs typeface="Times New Roman" pitchFamily="18" charset="0"/>
              </a:rPr>
              <a:t>	Through this project, we are aiming to overcome the major pitfalls of online vehicle booking services being in the hands of centralized authorities. Our decentralized platform avoids a third party getting profits from our transactions. </a:t>
            </a:r>
            <a:r>
              <a:rPr lang="en-US" dirty="0" err="1" smtClean="0">
                <a:latin typeface="Times New Roman" pitchFamily="18" charset="0"/>
                <a:cs typeface="Times New Roman" pitchFamily="18" charset="0"/>
              </a:rPr>
              <a:t>Trustlessness</a:t>
            </a:r>
            <a:r>
              <a:rPr lang="en-US" dirty="0" smtClean="0">
                <a:latin typeface="Times New Roman" pitchFamily="18" charset="0"/>
                <a:cs typeface="Times New Roman" pitchFamily="18" charset="0"/>
              </a:rPr>
              <a:t>, the major issue of decentralized platforms has overcame by uploading driver’s documents to block chain and allowing users to view the documents using theirs hash value. Traceability, one of the important features of decentralized applications will help us keep track of all the actions done in the network.</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References</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311700" y="1162050"/>
            <a:ext cx="8520600" cy="3714750"/>
          </a:xfrm>
        </p:spPr>
        <p:txBody>
          <a:bodyPr>
            <a:normAutofit lnSpcReduction="10000"/>
          </a:bodyPr>
          <a:lstStyle/>
          <a:p>
            <a:pPr lvl="0" algn="just">
              <a:buNone/>
            </a:pPr>
            <a:r>
              <a:rPr lang="en-US" dirty="0" smtClean="0">
                <a:latin typeface="Times New Roman" pitchFamily="18" charset="0"/>
                <a:cs typeface="Times New Roman" pitchFamily="18" charset="0"/>
              </a:rPr>
              <a:t>[1] Wang S, Ding W, Li J Yuan, Ouyang L, Wang F, “Decentralized autonomous organizations: concept, model, and applications”, IEEE Transactions on Computational Social Systems 6(5), pp. 870–878,2019.</a:t>
            </a:r>
          </a:p>
          <a:p>
            <a:pPr lvl="0" algn="just">
              <a:buNone/>
            </a:pPr>
            <a:r>
              <a:rPr lang="en-US" dirty="0" smtClean="0">
                <a:latin typeface="Times New Roman" pitchFamily="18" charset="0"/>
                <a:cs typeface="Times New Roman" pitchFamily="18" charset="0"/>
              </a:rPr>
              <a:t>[2] Roberto Tonelli, Andrea Pinna, Gavina Baralla, Simona Ibba, “Ethereum smart contracts as blockchain-oriented microservices”,  IEEE 19</a:t>
            </a:r>
            <a:r>
              <a:rPr lang="en-US" baseline="30000" dirty="0" smtClean="0">
                <a:latin typeface="Times New Roman" pitchFamily="18" charset="0"/>
                <a:cs typeface="Times New Roman" pitchFamily="18" charset="0"/>
              </a:rPr>
              <a:t>th</a:t>
            </a:r>
            <a:r>
              <a:rPr lang="en-US" dirty="0" smtClean="0">
                <a:latin typeface="Times New Roman" pitchFamily="18" charset="0"/>
                <a:cs typeface="Times New Roman" pitchFamily="18" charset="0"/>
              </a:rPr>
              <a:t> International Conference on Agile Software Development Companion, pp. 10-1145, 2018</a:t>
            </a:r>
          </a:p>
          <a:p>
            <a:pPr lvl="0" algn="just">
              <a:buNone/>
            </a:pPr>
            <a:r>
              <a:rPr lang="en-US" dirty="0" smtClean="0">
                <a:latin typeface="Times New Roman" pitchFamily="18" charset="0"/>
                <a:cs typeface="Times New Roman" pitchFamily="18" charset="0"/>
              </a:rPr>
              <a:t>[3] Hofmann, F. Wurster, S. Ron, Bohmecke-Schwafert, “The immutability concept of blockchains and beneﬁts of early standardization”, IEEE ITU Kaleidoscope Challenges for a Data-Driven Society (ITU K), pp.1-8, 2017.</a:t>
            </a:r>
          </a:p>
          <a:p>
            <a:pPr lvl="0" algn="just">
              <a:buNone/>
            </a:pPr>
            <a:r>
              <a:rPr lang="en-US" dirty="0" smtClean="0">
                <a:latin typeface="Times New Roman" pitchFamily="18" charset="0"/>
                <a:cs typeface="Times New Roman" pitchFamily="18" charset="0"/>
              </a:rPr>
              <a:t>[4] Simone Porru, Andrea Pinna, Michele Marchesi, and Roberto Tonelli, “Blockchain-oriented software engineering: challenges and new directions”, IEEE 39</a:t>
            </a:r>
            <a:r>
              <a:rPr lang="en-US" baseline="30000" dirty="0" smtClean="0">
                <a:latin typeface="Times New Roman" pitchFamily="18" charset="0"/>
                <a:cs typeface="Times New Roman" pitchFamily="18" charset="0"/>
              </a:rPr>
              <a:t>th</a:t>
            </a:r>
            <a:r>
              <a:rPr lang="en-US" dirty="0" smtClean="0">
                <a:latin typeface="Times New Roman" pitchFamily="18" charset="0"/>
                <a:cs typeface="Times New Roman" pitchFamily="18" charset="0"/>
              </a:rPr>
              <a:t> International Conference on Software Engineering Companion, pp. 169-171, 2017.</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Project Title Justification</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311700" y="1476375"/>
            <a:ext cx="8520600" cy="3248025"/>
          </a:xfrm>
        </p:spPr>
        <p:txBody>
          <a:bodyPr>
            <a:normAutofit/>
          </a:bodyPr>
          <a:lstStyle/>
          <a:p>
            <a:pPr algn="just">
              <a:buNone/>
            </a:pPr>
            <a:r>
              <a:rPr lang="en-US" sz="2000" dirty="0" smtClean="0">
                <a:latin typeface="Times New Roman" pitchFamily="18" charset="0"/>
                <a:cs typeface="Times New Roman" pitchFamily="18" charset="0"/>
              </a:rPr>
              <a:t>	We are proposing a system which works on top of block chain by removing the centralized authority. It provides Online vehicle booking service to its users and hence we choose the title “Decentralized vehicle booking service”.</a:t>
            </a:r>
            <a:endParaRPr lang="en-US" sz="2000" dirty="0">
              <a:latin typeface="Times New Roman" pitchFamily="18" charset="0"/>
              <a:cs typeface="Times New Roman" pitchFamily="18"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References (contd…)</a:t>
            </a:r>
            <a:endParaRPr lang="en-US" dirty="0"/>
          </a:p>
        </p:txBody>
      </p:sp>
      <p:sp>
        <p:nvSpPr>
          <p:cNvPr id="3" name="Text Placeholder 2"/>
          <p:cNvSpPr>
            <a:spLocks noGrp="1"/>
          </p:cNvSpPr>
          <p:nvPr>
            <p:ph type="body" idx="1"/>
          </p:nvPr>
        </p:nvSpPr>
        <p:spPr/>
        <p:txBody>
          <a:bodyPr/>
          <a:lstStyle/>
          <a:p>
            <a:pPr lvl="0" algn="just">
              <a:buNone/>
            </a:pPr>
            <a:r>
              <a:rPr lang="en-US" dirty="0" smtClean="0">
                <a:latin typeface="Times New Roman" pitchFamily="18" charset="0"/>
                <a:cs typeface="Times New Roman" pitchFamily="18" charset="0"/>
              </a:rPr>
              <a:t>[5] Katiuscia Mannaro, Andrea Pinna, and Michele Marchesi, “Crypto-trading: Blockchain-oriented energy market”, IEEE AEIT International Annual Conference, pp. 1-5, 2017.</a:t>
            </a:r>
          </a:p>
          <a:p>
            <a:pPr lvl="0" algn="just">
              <a:buNone/>
            </a:pPr>
            <a:r>
              <a:rPr lang="en-US" dirty="0" smtClean="0">
                <a:latin typeface="Times New Roman" pitchFamily="18" charset="0"/>
                <a:cs typeface="Times New Roman" pitchFamily="18" charset="0"/>
              </a:rPr>
              <a:t>[6] Davide Taibi, Valentina Lenarduzzi, and Claus Pahl, “Processes, Motivations, and Issues for Migrating to Microservices Architectures: An Empirical Investigation”, IEEE Cloud Computing 4, pp. 22-32, 2017.</a:t>
            </a:r>
          </a:p>
          <a:p>
            <a:pPr lvl="0" algn="just">
              <a:buNone/>
            </a:pPr>
            <a:r>
              <a:rPr lang="en-US" dirty="0" smtClean="0">
                <a:latin typeface="Times New Roman" pitchFamily="18" charset="0"/>
                <a:cs typeface="Times New Roman" pitchFamily="18" charset="0"/>
              </a:rPr>
              <a:t>[7] Christidis K, Devetsikiotis M, “Blockchains and Smart Contracts for the Internet of Things”, IEEE Access 4, pp. 2292–2303, 2016.</a:t>
            </a:r>
          </a:p>
          <a:p>
            <a:pPr>
              <a:buNone/>
            </a:pPr>
            <a:endParaRPr lang="en-US" dirty="0" smtClean="0"/>
          </a:p>
          <a:p>
            <a:pPr>
              <a:buNone/>
            </a:pPr>
            <a:endParaRPr 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1285875"/>
            <a:ext cx="8520600" cy="2314576"/>
          </a:xfrm>
        </p:spPr>
        <p:txBody>
          <a:bodyPr>
            <a:normAutofit/>
          </a:bodyPr>
          <a:lstStyle/>
          <a:p>
            <a:pPr algn="ctr">
              <a:buNone/>
            </a:pPr>
            <a:r>
              <a:rPr lang="en-US" sz="5000" i="1" dirty="0" smtClean="0">
                <a:latin typeface="Times New Roman" pitchFamily="18" charset="0"/>
                <a:cs typeface="Times New Roman" pitchFamily="18" charset="0"/>
              </a:rPr>
              <a:t>Thank you</a:t>
            </a:r>
            <a:endParaRPr lang="en-US" sz="5000" i="1" dirty="0">
              <a:latin typeface="Times New Roman" pitchFamily="18"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Solution Identified</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311700" y="1323975"/>
            <a:ext cx="8520600" cy="3244725"/>
          </a:xfrm>
        </p:spPr>
        <p:txBody>
          <a:bodyPr>
            <a:normAutofit/>
          </a:bodyPr>
          <a:lstStyle/>
          <a:p>
            <a:pPr algn="just">
              <a:buNone/>
            </a:pPr>
            <a:r>
              <a:rPr lang="en-US" sz="2000" dirty="0" smtClean="0">
                <a:latin typeface="Times New Roman" pitchFamily="18" charset="0"/>
                <a:cs typeface="Times New Roman" pitchFamily="18" charset="0"/>
              </a:rPr>
              <a:t>	A decentralized application can be developed using Solidity for developing smart contracts, HTML and CSS for developing front-end and Vanilla JavaScript for integrating front-end with smart contracts.</a:t>
            </a:r>
          </a:p>
          <a:p>
            <a:pPr algn="just"/>
            <a:endParaRPr lang="en-US" sz="2000" dirty="0">
              <a:latin typeface="Times New Roman" pitchFamily="18" charset="0"/>
              <a:cs typeface="Times New Roman"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Objectives</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a:xfrm>
            <a:off x="311700" y="1238250"/>
            <a:ext cx="8520600" cy="3330449"/>
          </a:xfrm>
        </p:spPr>
        <p:txBody>
          <a:bodyPr>
            <a:normAutofit/>
          </a:bodyPr>
          <a:lstStyle/>
          <a:p>
            <a:pPr lvl="0" algn="just">
              <a:lnSpc>
                <a:spcPct val="150000"/>
              </a:lnSpc>
              <a:buFont typeface="Wingdings" pitchFamily="2" charset="2"/>
              <a:buChar char="Ø"/>
            </a:pPr>
            <a:r>
              <a:rPr lang="en-US" dirty="0" smtClean="0">
                <a:latin typeface="Times New Roman" pitchFamily="18" charset="0"/>
                <a:cs typeface="Times New Roman" pitchFamily="18" charset="0"/>
              </a:rPr>
              <a:t>Build a decentralized vehicle booking service which removes centralized authority.</a:t>
            </a:r>
          </a:p>
          <a:p>
            <a:pPr lvl="0" algn="just">
              <a:lnSpc>
                <a:spcPct val="150000"/>
              </a:lnSpc>
              <a:buFont typeface="Wingdings" pitchFamily="2" charset="2"/>
              <a:buChar char="Ø"/>
            </a:pPr>
            <a:r>
              <a:rPr lang="en-US" dirty="0" smtClean="0">
                <a:latin typeface="Times New Roman" pitchFamily="18" charset="0"/>
                <a:cs typeface="Times New Roman" pitchFamily="18" charset="0"/>
              </a:rPr>
              <a:t>Develop a model which can ensure transparency,  immutability and traceability.</a:t>
            </a:r>
          </a:p>
          <a:p>
            <a:pPr lvl="0" algn="just">
              <a:lnSpc>
                <a:spcPct val="150000"/>
              </a:lnSpc>
              <a:buFont typeface="Wingdings" pitchFamily="2" charset="2"/>
              <a:buChar char="Ø"/>
            </a:pPr>
            <a:r>
              <a:rPr lang="en-US" dirty="0" smtClean="0">
                <a:latin typeface="Times New Roman" pitchFamily="18" charset="0"/>
                <a:cs typeface="Times New Roman" pitchFamily="18" charset="0"/>
              </a:rPr>
              <a:t>Ensure trust by using IPFS to store vehicle driver’s identity (license)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Scope</a:t>
            </a:r>
            <a:endParaRPr lang="en-US" dirty="0">
              <a:latin typeface="Times New Roman" pitchFamily="18" charset="0"/>
              <a:cs typeface="Times New Roman" pitchFamily="18" charset="0"/>
            </a:endParaRPr>
          </a:p>
        </p:txBody>
      </p:sp>
      <p:sp>
        <p:nvSpPr>
          <p:cNvPr id="3" name="Text Placeholder 2"/>
          <p:cNvSpPr>
            <a:spLocks noGrp="1"/>
          </p:cNvSpPr>
          <p:nvPr>
            <p:ph type="body" idx="1"/>
          </p:nvPr>
        </p:nvSpPr>
        <p:spPr/>
        <p:txBody>
          <a:bodyPr/>
          <a:lstStyle/>
          <a:p>
            <a:pPr algn="just">
              <a:buNone/>
            </a:pPr>
            <a:r>
              <a:rPr lang="en-US" dirty="0" smtClean="0">
                <a:latin typeface="Times New Roman" pitchFamily="18" charset="0"/>
                <a:cs typeface="Times New Roman" pitchFamily="18" charset="0"/>
              </a:rPr>
              <a:t>	Our proposed system can be used by normal people as well as vehicle drivers. Normal people can book vehicle service and vehicle drivers can accept the drops booked. Money transfer can be directly done between customers and drivers either as cash or crypto currency.</a:t>
            </a:r>
            <a:endParaRPr lang="en-US" dirty="0">
              <a:latin typeface="Times New Roman" pitchFamily="18" charset="0"/>
              <a:cs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Use Case Diagram</a:t>
            </a:r>
            <a:endParaRPr lang="en-US" dirty="0">
              <a:latin typeface="Times New Roman" pitchFamily="18" charset="0"/>
              <a:cs typeface="Times New Roman" pitchFamily="18" charset="0"/>
            </a:endParaRPr>
          </a:p>
        </p:txBody>
      </p:sp>
      <p:pic>
        <p:nvPicPr>
          <p:cNvPr id="2054" name="Picture 6"/>
          <p:cNvPicPr>
            <a:picLocks noChangeAspect="1" noChangeArrowheads="1"/>
          </p:cNvPicPr>
          <p:nvPr/>
        </p:nvPicPr>
        <p:blipFill>
          <a:blip r:embed="rId2"/>
          <a:srcRect l="8171" b="1918"/>
          <a:stretch>
            <a:fillRect/>
          </a:stretch>
        </p:blipFill>
        <p:spPr bwMode="auto">
          <a:xfrm>
            <a:off x="1400175" y="1019174"/>
            <a:ext cx="7172325" cy="3895726"/>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imes New Roman" pitchFamily="18" charset="0"/>
                <a:cs typeface="Times New Roman" pitchFamily="18" charset="0"/>
              </a:rPr>
              <a:t>Sequence Diagram</a:t>
            </a:r>
            <a:endParaRPr lang="en-US" dirty="0">
              <a:latin typeface="Times New Roman" pitchFamily="18" charset="0"/>
              <a:cs typeface="Times New Roman" pitchFamily="18" charset="0"/>
            </a:endParaRPr>
          </a:p>
        </p:txBody>
      </p:sp>
      <p:pic>
        <p:nvPicPr>
          <p:cNvPr id="38914" name="Picture 2"/>
          <p:cNvPicPr>
            <a:picLocks noChangeAspect="1" noChangeArrowheads="1"/>
          </p:cNvPicPr>
          <p:nvPr/>
        </p:nvPicPr>
        <p:blipFill>
          <a:blip r:embed="rId2"/>
          <a:srcRect l="12412" t="2845" b="5586"/>
          <a:stretch>
            <a:fillRect/>
          </a:stretch>
        </p:blipFill>
        <p:spPr bwMode="auto">
          <a:xfrm>
            <a:off x="1200150" y="1019175"/>
            <a:ext cx="7296150" cy="3990975"/>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Blue &amp; Gold">
  <a:themeElements>
    <a:clrScheme name="Blue &amp; Gold">
      <a:dk1>
        <a:srgbClr val="FFFFFF"/>
      </a:dk1>
      <a:lt1>
        <a:srgbClr val="01AFD1"/>
      </a:lt1>
      <a:dk2>
        <a:srgbClr val="1E2D31"/>
      </a:dk2>
      <a:lt2>
        <a:srgbClr val="BFC7CA"/>
      </a:lt2>
      <a:accent1>
        <a:srgbClr val="006F85"/>
      </a:accent1>
      <a:accent2>
        <a:srgbClr val="AF4345"/>
      </a:accent2>
      <a:accent3>
        <a:srgbClr val="47D06A"/>
      </a:accent3>
      <a:accent4>
        <a:srgbClr val="F58F8F"/>
      </a:accent4>
      <a:accent5>
        <a:srgbClr val="F6CD4C"/>
      </a:accent5>
      <a:accent6>
        <a:srgbClr val="F8E71C"/>
      </a:accent6>
      <a:hlink>
        <a:srgbClr val="F6CD4C"/>
      </a:hlink>
      <a:folHlink>
        <a:srgbClr val="F6CD4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3544</TotalTime>
  <Words>912</Words>
  <Application>Microsoft Office PowerPoint</Application>
  <PresentationFormat>On-screen Show (16:9)</PresentationFormat>
  <Paragraphs>221</Paragraphs>
  <Slides>41</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Times New Roman</vt:lpstr>
      <vt:lpstr>Playfair Display</vt:lpstr>
      <vt:lpstr>Lato</vt:lpstr>
      <vt:lpstr>Wingdings</vt:lpstr>
      <vt:lpstr>Blue &amp; Gold</vt:lpstr>
      <vt:lpstr>Decentralized Vehicle Booking Service</vt:lpstr>
      <vt:lpstr>Abstract</vt:lpstr>
      <vt:lpstr>Problem Statement</vt:lpstr>
      <vt:lpstr>Project Title Justification</vt:lpstr>
      <vt:lpstr>Solution Identified</vt:lpstr>
      <vt:lpstr>Objectives</vt:lpstr>
      <vt:lpstr>Scope</vt:lpstr>
      <vt:lpstr>Use Case Diagram</vt:lpstr>
      <vt:lpstr>Sequence Diagram</vt:lpstr>
      <vt:lpstr>Literature Review</vt:lpstr>
      <vt:lpstr>Slide 11</vt:lpstr>
      <vt:lpstr>Slide 12</vt:lpstr>
      <vt:lpstr>Slide 13</vt:lpstr>
      <vt:lpstr>Slide 14</vt:lpstr>
      <vt:lpstr>Slide 15</vt:lpstr>
      <vt:lpstr>Slide 16</vt:lpstr>
      <vt:lpstr>Slide 17</vt:lpstr>
      <vt:lpstr>Slide 18</vt:lpstr>
      <vt:lpstr>Slide 19</vt:lpstr>
      <vt:lpstr>Data Collection</vt:lpstr>
      <vt:lpstr>Software Requirements</vt:lpstr>
      <vt:lpstr>Methodology</vt:lpstr>
      <vt:lpstr>Model</vt:lpstr>
      <vt:lpstr>Proposed System</vt:lpstr>
      <vt:lpstr>Coding</vt:lpstr>
      <vt:lpstr>Smart Contract</vt:lpstr>
      <vt:lpstr>Smart Contract (contd…)</vt:lpstr>
      <vt:lpstr>Front end</vt:lpstr>
      <vt:lpstr>Integration</vt:lpstr>
      <vt:lpstr>Implementation</vt:lpstr>
      <vt:lpstr>Slide 31</vt:lpstr>
      <vt:lpstr>Slide 32</vt:lpstr>
      <vt:lpstr>Slide 33</vt:lpstr>
      <vt:lpstr>Slide 34</vt:lpstr>
      <vt:lpstr>Slide 35</vt:lpstr>
      <vt:lpstr>Slide 36</vt:lpstr>
      <vt:lpstr>Slide 37</vt:lpstr>
      <vt:lpstr>Conclusion</vt:lpstr>
      <vt:lpstr>References</vt:lpstr>
      <vt:lpstr>References (contd…)</vt:lpstr>
      <vt:lpstr>Slide 41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BlockIn- The Decentralized LinkedIn</dc:title>
  <dc:creator>hema pallevada</dc:creator>
  <cp:lastModifiedBy>HEME</cp:lastModifiedBy>
  <cp:revision>65</cp:revision>
  <dcterms:modified xsi:type="dcterms:W3CDTF">2021-06-30T10:36:59Z</dcterms:modified>
</cp:coreProperties>
</file>